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2"/>
  </p:notesMasterIdLst>
  <p:handoutMasterIdLst>
    <p:handoutMasterId r:id="rId23"/>
  </p:handoutMasterIdLst>
  <p:sldIdLst>
    <p:sldId id="367" r:id="rId5"/>
    <p:sldId id="354" r:id="rId6"/>
    <p:sldId id="401" r:id="rId7"/>
    <p:sldId id="351" r:id="rId8"/>
    <p:sldId id="398" r:id="rId9"/>
    <p:sldId id="383" r:id="rId10"/>
    <p:sldId id="259" r:id="rId11"/>
    <p:sldId id="277" r:id="rId12"/>
    <p:sldId id="279" r:id="rId13"/>
    <p:sldId id="402" r:id="rId14"/>
    <p:sldId id="260" r:id="rId15"/>
    <p:sldId id="411" r:id="rId16"/>
    <p:sldId id="403" r:id="rId17"/>
    <p:sldId id="404" r:id="rId18"/>
    <p:sldId id="407" r:id="rId19"/>
    <p:sldId id="408" r:id="rId20"/>
    <p:sldId id="409" r:id="rId21"/>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 Arrowsmith" initials="BA" lastIdx="2" clrIdx="0">
    <p:extLst>
      <p:ext uri="{19B8F6BF-5375-455C-9EA6-DF929625EA0E}">
        <p15:presenceInfo xmlns:p15="http://schemas.microsoft.com/office/powerpoint/2012/main" userId="S::BArrowsmith@EIS.org.uk::19791918-aa2b-41a0-9c7a-d04b031cd481" providerId="AD"/>
      </p:ext>
    </p:extLst>
  </p:cmAuthor>
  <p:cmAuthor id="2" name="Eilidh Porrelli" initials="EP" lastIdx="14" clrIdx="1">
    <p:extLst>
      <p:ext uri="{19B8F6BF-5375-455C-9EA6-DF929625EA0E}">
        <p15:presenceInfo xmlns:p15="http://schemas.microsoft.com/office/powerpoint/2012/main" userId="S::EPorrelli@EIS.org.uk::3858e378-9b18-47da-829a-8ec5953fb1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A729AA"/>
    <a:srgbClr val="CC0434"/>
    <a:srgbClr val="CC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77286" autoAdjust="0"/>
  </p:normalViewPr>
  <p:slideViewPr>
    <p:cSldViewPr snapToGrid="0">
      <p:cViewPr varScale="1">
        <p:scale>
          <a:sx n="88" d="100"/>
          <a:sy n="88" d="100"/>
        </p:scale>
        <p:origin x="240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eis-win2012-2\comms\Lesley\Membership%20Survey\Survey%20Data\Value%20Education%20Value%20Teachers%20Questionnair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is-win2012-2\comms\Lesley\Membership%20Survey\Survey%20Data\Value%20Education%20Value%20Teachers%20Questionnair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is-win2012-2\comms\Lesley\Membership%20Survey\Survey%20Data\Value%20Education%20Value%20Teachers%20Questionnaire.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'Question 16'!$B$3</c:f>
              <c:strCache>
                <c:ptCount val="1"/>
                <c:pt idx="0">
                  <c:v>Responses</c:v>
                </c:pt>
              </c:strCache>
            </c:strRef>
          </c:tx>
          <c:spPr>
            <a:solidFill>
              <a:srgbClr val="7030A0"/>
            </a:solidFill>
            <a:ln>
              <a:solidFill>
                <a:srgbClr val="7030A0"/>
              </a:solidFill>
              <a:prstDash val="solid"/>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57-4BB2-AF6A-5C5D5294C593}"/>
                </c:ext>
              </c:extLst>
            </c:dLbl>
            <c:dLbl>
              <c:idx val="1"/>
              <c:layout>
                <c:manualLayout>
                  <c:x val="0"/>
                  <c:y val="1.9115890083632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57-4BB2-AF6A-5C5D5294C59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57-4BB2-AF6A-5C5D5294C5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'Question 16'!$A$4:$A$6</c:f>
              <c:strCache>
                <c:ptCount val="3"/>
                <c:pt idx="0">
                  <c:v>Yes</c:v>
                </c:pt>
                <c:pt idx="1">
                  <c:v>No</c:v>
                </c:pt>
                <c:pt idx="2">
                  <c:v>Don’t know</c:v>
                </c:pt>
              </c:strCache>
            </c:strRef>
          </c:cat>
          <c:val>
            <c:numRef>
              <c:f>'Question 16'!$B$4:$B$6</c:f>
              <c:numCache>
                <c:formatCode>0.00%</c:formatCode>
                <c:ptCount val="3"/>
                <c:pt idx="0">
                  <c:v>0.63770000000000004</c:v>
                </c:pt>
                <c:pt idx="1">
                  <c:v>0.247</c:v>
                </c:pt>
                <c:pt idx="2">
                  <c:v>0.1153</c:v>
                </c:pt>
              </c:numCache>
            </c:numRef>
          </c:val>
          <c:extLst>
            <c:ext xmlns:c16="http://schemas.microsoft.com/office/drawing/2014/chart" uri="{C3380CC4-5D6E-409C-BE32-E72D297353CC}">
              <c16:uniqueId val="{00000003-2B57-4BB2-AF6A-5C5D5294C593}"/>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28915407313215E-2"/>
          <c:y val="2.916377388310332E-2"/>
          <c:w val="0.88254479059682756"/>
          <c:h val="0.82722019962558446"/>
        </c:manualLayout>
      </c:layout>
      <c:barChart>
        <c:barDir val="col"/>
        <c:grouping val="clustered"/>
        <c:varyColors val="0"/>
        <c:ser>
          <c:idx val="0"/>
          <c:order val="0"/>
          <c:tx>
            <c:strRef>
              <c:f>'Question 16'!$B$3</c:f>
              <c:strCache>
                <c:ptCount val="1"/>
                <c:pt idx="0">
                  <c:v>Responses</c:v>
                </c:pt>
              </c:strCache>
            </c:strRef>
          </c:tx>
          <c:spPr>
            <a:solidFill>
              <a:srgbClr val="7030A0"/>
            </a:solidFill>
            <a:ln>
              <a:solidFill>
                <a:srgbClr val="7030A0"/>
              </a:solidFill>
              <a:prstDash val="solid"/>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24-45AA-84D9-4D530BD2FE92}"/>
                </c:ext>
              </c:extLst>
            </c:dLbl>
            <c:dLbl>
              <c:idx val="1"/>
              <c:layout>
                <c:manualLayout>
                  <c:x val="-1.0992486323939628E-16"/>
                  <c:y val="2.78983524005932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24-45AA-84D9-4D530BD2FE9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24-45AA-84D9-4D530BD2FE92}"/>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'Question 16'!$A$4:$A$6</c:f>
              <c:strCache>
                <c:ptCount val="3"/>
                <c:pt idx="0">
                  <c:v>Yes</c:v>
                </c:pt>
                <c:pt idx="1">
                  <c:v>No</c:v>
                </c:pt>
                <c:pt idx="2">
                  <c:v>Don’t know</c:v>
                </c:pt>
              </c:strCache>
            </c:strRef>
          </c:cat>
          <c:val>
            <c:numRef>
              <c:f>'Question 16'!$B$4:$B$6</c:f>
              <c:numCache>
                <c:formatCode>0.00%</c:formatCode>
                <c:ptCount val="3"/>
                <c:pt idx="0">
                  <c:v>0.63770000000000004</c:v>
                </c:pt>
                <c:pt idx="1">
                  <c:v>0.247</c:v>
                </c:pt>
                <c:pt idx="2">
                  <c:v>0.1153</c:v>
                </c:pt>
              </c:numCache>
            </c:numRef>
          </c:val>
          <c:extLst>
            <c:ext xmlns:c16="http://schemas.microsoft.com/office/drawing/2014/chart" uri="{C3380CC4-5D6E-409C-BE32-E72D297353CC}">
              <c16:uniqueId val="{00000003-0924-45AA-84D9-4D530BD2FE9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839924302333989E-2"/>
          <c:y val="4.7945210296889314E-2"/>
          <c:w val="0.91386796304299356"/>
          <c:h val="0.89235104365972406"/>
        </c:manualLayout>
      </c:layout>
      <c:barChart>
        <c:barDir val="col"/>
        <c:grouping val="clustered"/>
        <c:varyColors val="0"/>
        <c:ser>
          <c:idx val="0"/>
          <c:order val="0"/>
          <c:tx>
            <c:strRef>
              <c:f>'Question 16'!$B$3</c:f>
              <c:strCache>
                <c:ptCount val="1"/>
                <c:pt idx="0">
                  <c:v>Responses</c:v>
                </c:pt>
              </c:strCache>
            </c:strRef>
          </c:tx>
          <c:spPr>
            <a:solidFill>
              <a:srgbClr val="7030A0"/>
            </a:solidFill>
            <a:ln>
              <a:solidFill>
                <a:srgbClr val="7030A0"/>
              </a:solidFill>
              <a:prstDash val="solid"/>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79-464D-9100-0A14BD7EE7EA}"/>
                </c:ext>
              </c:extLst>
            </c:dLbl>
            <c:dLbl>
              <c:idx val="1"/>
              <c:layout>
                <c:manualLayout>
                  <c:x val="1.5182570409170272E-3"/>
                  <c:y val="-1.065897175058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79-464D-9100-0A14BD7EE7E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79-464D-9100-0A14BD7EE7EA}"/>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'Question 16'!$A$4:$A$6</c:f>
              <c:strCache>
                <c:ptCount val="3"/>
                <c:pt idx="0">
                  <c:v>Yes</c:v>
                </c:pt>
                <c:pt idx="1">
                  <c:v>No</c:v>
                </c:pt>
                <c:pt idx="2">
                  <c:v>Don’t know</c:v>
                </c:pt>
              </c:strCache>
            </c:strRef>
          </c:cat>
          <c:val>
            <c:numRef>
              <c:f>'Question 16'!$B$4:$B$6</c:f>
              <c:numCache>
                <c:formatCode>0.00%</c:formatCode>
                <c:ptCount val="3"/>
                <c:pt idx="0">
                  <c:v>0.69910000000000005</c:v>
                </c:pt>
                <c:pt idx="1">
                  <c:v>0.1953</c:v>
                </c:pt>
                <c:pt idx="2">
                  <c:v>0.1056</c:v>
                </c:pt>
              </c:numCache>
            </c:numRef>
          </c:val>
          <c:extLst>
            <c:ext xmlns:c16="http://schemas.microsoft.com/office/drawing/2014/chart" uri="{C3380CC4-5D6E-409C-BE32-E72D297353CC}">
              <c16:uniqueId val="{00000003-FD79-464D-9100-0A14BD7EE7EA}"/>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837552685021653E-2"/>
          <c:y val="2.2539466930937307E-2"/>
          <c:w val="0.91665691125225746"/>
          <c:h val="0.8852666619689662"/>
        </c:manualLayout>
      </c:layout>
      <c:barChart>
        <c:barDir val="col"/>
        <c:grouping val="clustered"/>
        <c:varyColors val="0"/>
        <c:ser>
          <c:idx val="0"/>
          <c:order val="0"/>
          <c:tx>
            <c:strRef>
              <c:f>'Question 16'!$B$3</c:f>
              <c:strCache>
                <c:ptCount val="1"/>
                <c:pt idx="0">
                  <c:v>Responses</c:v>
                </c:pt>
              </c:strCache>
            </c:strRef>
          </c:tx>
          <c:spPr>
            <a:solidFill>
              <a:srgbClr val="7030A0"/>
            </a:solidFill>
            <a:ln>
              <a:solidFill>
                <a:srgbClr val="7030A0"/>
              </a:solidFill>
              <a:prstDash val="solid"/>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3D-48A9-855E-F59DB21A1F0F}"/>
                </c:ext>
              </c:extLst>
            </c:dLbl>
            <c:dLbl>
              <c:idx val="1"/>
              <c:layout>
                <c:manualLayout>
                  <c:x val="1.5182572224213358E-3"/>
                  <c:y val="-1.5792019806304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3D-48A9-855E-F59DB21A1F0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3D-48A9-855E-F59DB21A1F0F}"/>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'Question 16'!$A$4:$A$6</c:f>
              <c:strCache>
                <c:ptCount val="3"/>
                <c:pt idx="0">
                  <c:v>Yes</c:v>
                </c:pt>
                <c:pt idx="1">
                  <c:v>No</c:v>
                </c:pt>
                <c:pt idx="2">
                  <c:v>Don’t know</c:v>
                </c:pt>
              </c:strCache>
            </c:strRef>
          </c:cat>
          <c:val>
            <c:numRef>
              <c:f>'Question 16'!$B$4:$B$6</c:f>
              <c:numCache>
                <c:formatCode>0.00%</c:formatCode>
                <c:ptCount val="3"/>
                <c:pt idx="0">
                  <c:v>0.54769999999999996</c:v>
                </c:pt>
                <c:pt idx="1">
                  <c:v>0.32229999999999998</c:v>
                </c:pt>
                <c:pt idx="2">
                  <c:v>0.13</c:v>
                </c:pt>
              </c:numCache>
            </c:numRef>
          </c:val>
          <c:extLst>
            <c:ext xmlns:c16="http://schemas.microsoft.com/office/drawing/2014/chart" uri="{C3380CC4-5D6E-409C-BE32-E72D297353CC}">
              <c16:uniqueId val="{00000003-8D3D-48A9-855E-F59DB21A1F0F}"/>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'Question 17'!$B$3</c:f>
              <c:strCache>
                <c:ptCount val="1"/>
                <c:pt idx="0">
                  <c:v>Responses</c:v>
                </c:pt>
              </c:strCache>
            </c:strRef>
          </c:tx>
          <c:spPr>
            <a:solidFill>
              <a:srgbClr val="7030A0"/>
            </a:solidFill>
            <a:ln>
              <a:solidFill>
                <a:srgbClr val="7030A0"/>
              </a:solidFill>
              <a:prstDash val="solid"/>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AC-4F38-BF3D-536A20D90B3F}"/>
                </c:ext>
              </c:extLst>
            </c:dLbl>
            <c:dLbl>
              <c:idx val="1"/>
              <c:layout>
                <c:manualLayout>
                  <c:x val="-4.2598509052183178E-3"/>
                  <c:y val="-2.6143790849673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AC-4F38-BF3D-536A20D90B3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AC-4F38-BF3D-536A20D90B3F}"/>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'Question 17'!$A$4:$A$6</c:f>
              <c:strCache>
                <c:ptCount val="3"/>
                <c:pt idx="0">
                  <c:v>Yes</c:v>
                </c:pt>
                <c:pt idx="1">
                  <c:v>No</c:v>
                </c:pt>
                <c:pt idx="2">
                  <c:v>Don’t know</c:v>
                </c:pt>
              </c:strCache>
            </c:strRef>
          </c:cat>
          <c:val>
            <c:numRef>
              <c:f>'Question 17'!$B$4:$B$6</c:f>
              <c:numCache>
                <c:formatCode>0.00%</c:formatCode>
                <c:ptCount val="3"/>
                <c:pt idx="0">
                  <c:v>0.51910000000000001</c:v>
                </c:pt>
                <c:pt idx="1">
                  <c:v>0.26989999999999997</c:v>
                </c:pt>
                <c:pt idx="2">
                  <c:v>0.21099999999999999</c:v>
                </c:pt>
              </c:numCache>
            </c:numRef>
          </c:val>
          <c:extLst>
            <c:ext xmlns:c16="http://schemas.microsoft.com/office/drawing/2014/chart" uri="{C3380CC4-5D6E-409C-BE32-E72D297353CC}">
              <c16:uniqueId val="{00000003-81AC-4F38-BF3D-536A20D90B3F}"/>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atin typeface="Arial" charset="0"/>
              </a:defRPr>
            </a:lvl1pPr>
          </a:lstStyle>
          <a:p>
            <a:pPr>
              <a:defRPr/>
            </a:pPr>
            <a:fld id="{6D203C5E-3462-49CE-AB0B-ABA1D43C4D40}" type="datetimeFigureOut">
              <a:rPr lang="en-GB"/>
              <a:pPr>
                <a:defRPr/>
              </a:pPr>
              <a:t>28/11/2019</a:t>
            </a:fld>
            <a:endParaRPr lang="en-GB"/>
          </a:p>
        </p:txBody>
      </p:sp>
      <p:sp>
        <p:nvSpPr>
          <p:cNvPr id="4" name="Footer Placeholder 3"/>
          <p:cNvSpPr>
            <a:spLocks noGrp="1"/>
          </p:cNvSpPr>
          <p:nvPr>
            <p:ph type="ftr" sz="quarter" idx="2"/>
          </p:nvPr>
        </p:nvSpPr>
        <p:spPr>
          <a:xfrm>
            <a:off x="0" y="9429671"/>
            <a:ext cx="2946400" cy="496967"/>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49688" y="9429671"/>
            <a:ext cx="2946400"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1978676-C515-4333-B688-8879C6042924}"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p:cNvSpPr>
            <a:spLocks noGrp="1" noChangeArrowheads="1"/>
          </p:cNvSpPr>
          <p:nvPr>
            <p:ph type="dt" idx="1"/>
          </p:nvPr>
        </p:nvSpPr>
        <p:spPr bwMode="auto">
          <a:xfrm>
            <a:off x="3849688" y="0"/>
            <a:ext cx="2946400"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450" y="4715630"/>
            <a:ext cx="5438775"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9429671"/>
            <a:ext cx="29464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849688" y="9429671"/>
            <a:ext cx="29464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0A210F4-B432-413A-93A7-89DA40B04CF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a:t>
            </a:fld>
            <a:endParaRPr lang="en-US" altLang="en-US"/>
          </a:p>
        </p:txBody>
      </p:sp>
    </p:spTree>
    <p:extLst>
      <p:ext uri="{BB962C8B-B14F-4D97-AF65-F5344CB8AC3E}">
        <p14:creationId xmlns:p14="http://schemas.microsoft.com/office/powerpoint/2010/main" val="311995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thinking about the extent to which individual teachers in participants’ schools are trusted to lead in their own classrooms or on aspects of whole school activity working in collaboration with colleagues.</a:t>
            </a:r>
          </a:p>
          <a:p>
            <a:endParaRPr lang="en-GB" dirty="0"/>
          </a:p>
          <a:p>
            <a:r>
              <a:rPr lang="en-GB" dirty="0"/>
              <a:t>Consideration of definition of teacher agency- give participants 1 minute to discuss the definition of the concept. Feedback and compare with definitions that appear on the slide.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10</a:t>
            </a:fld>
            <a:endParaRPr lang="en-US" altLang="en-US"/>
          </a:p>
        </p:txBody>
      </p:sp>
    </p:spTree>
    <p:extLst>
      <p:ext uri="{BB962C8B-B14F-4D97-AF65-F5344CB8AC3E}">
        <p14:creationId xmlns:p14="http://schemas.microsoft.com/office/powerpoint/2010/main" val="184318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reflection on last year’s survey. Again highlight the number of Don’t Knows and the stance to travel until all teachers experience a culture which strongly features teacher agency.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11</a:t>
            </a:fld>
            <a:endParaRPr lang="en-US" altLang="en-US"/>
          </a:p>
        </p:txBody>
      </p:sp>
    </p:spTree>
    <p:extLst>
      <p:ext uri="{BB962C8B-B14F-4D97-AF65-F5344CB8AC3E}">
        <p14:creationId xmlns:p14="http://schemas.microsoft.com/office/powerpoint/2010/main" val="368853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to draw the position of the dial on the Power-o-meter graphic within their delegate packs, according to their impressions of their own workplace culture.</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13</a:t>
            </a:fld>
            <a:endParaRPr lang="en-US" altLang="en-US"/>
          </a:p>
        </p:txBody>
      </p:sp>
    </p:spTree>
    <p:extLst>
      <p:ext uri="{BB962C8B-B14F-4D97-AF65-F5344CB8AC3E}">
        <p14:creationId xmlns:p14="http://schemas.microsoft.com/office/powerpoint/2010/main" val="57020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we’ll break it down to focus on particular areas in which we’d want teachers to be empowered.</a:t>
            </a:r>
          </a:p>
          <a:p>
            <a:endParaRPr lang="en-GB" dirty="0"/>
          </a:p>
          <a:p>
            <a:r>
              <a:rPr lang="en-GB" dirty="0"/>
              <a:t>Large Power-o-meter dial will be laid out on the floor. Ask participants to stand up and be ready to move to the place on the dial that best indicates where their school is placed in relation to the key areas that you’ll reveal on the PP slide one by one.</a:t>
            </a:r>
          </a:p>
          <a:p>
            <a:endParaRPr lang="en-GB" dirty="0"/>
          </a:p>
          <a:p>
            <a:r>
              <a:rPr lang="en-GB" dirty="0"/>
              <a:t>Reveal each of the key decision making areas one by one. Participants move to the colour zone that best defines the level of teacher empowerment in their school in this regard. </a:t>
            </a:r>
          </a:p>
          <a:p>
            <a:endParaRPr lang="en-GB" dirty="0"/>
          </a:p>
          <a:p>
            <a:r>
              <a:rPr lang="en-GB" dirty="0"/>
              <a:t>Ask a few people each time to explain their reason for choosing that position. </a:t>
            </a:r>
          </a:p>
          <a:p>
            <a:endParaRPr lang="en-GB" dirty="0"/>
          </a:p>
          <a:p>
            <a:r>
              <a:rPr lang="en-GB" dirty="0"/>
              <a:t>Everyone sits down at the end.</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14</a:t>
            </a:fld>
            <a:endParaRPr lang="en-US" altLang="en-US"/>
          </a:p>
        </p:txBody>
      </p:sp>
    </p:spTree>
    <p:extLst>
      <p:ext uri="{BB962C8B-B14F-4D97-AF65-F5344CB8AC3E}">
        <p14:creationId xmlns:p14="http://schemas.microsoft.com/office/powerpoint/2010/main" val="93418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EIS vision of the empowered school, stressing that as far as possible, teachers are collectively involved in decision making and shaping school policy, practice and spending. </a:t>
            </a:r>
          </a:p>
          <a:p>
            <a:endParaRPr lang="en-GB" dirty="0"/>
          </a:p>
          <a:p>
            <a:r>
              <a:rPr lang="en-GB" dirty="0"/>
              <a:t>Consideration of how to ‘shift the dial’ towards empowerment of teachers in all decision-making contexts.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15</a:t>
            </a:fld>
            <a:endParaRPr lang="en-US" altLang="en-US"/>
          </a:p>
        </p:txBody>
      </p:sp>
    </p:spTree>
    <p:extLst>
      <p:ext uri="{BB962C8B-B14F-4D97-AF65-F5344CB8AC3E}">
        <p14:creationId xmlns:p14="http://schemas.microsoft.com/office/powerpoint/2010/main" val="2961144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EIS vision of the nuts and bolts of empowerment in the classroom and across the school. </a:t>
            </a:r>
          </a:p>
          <a:p>
            <a:endParaRPr lang="en-GB" dirty="0"/>
          </a:p>
          <a:p>
            <a:r>
              <a:rPr lang="en-GB" dirty="0"/>
              <a:t>EIS ambition is for maximisation of teacher agency in the context of teachers working collaboratively, collegiately with colleagues, with the union branch key to realising that.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16</a:t>
            </a:fld>
            <a:endParaRPr lang="en-US" altLang="en-US"/>
          </a:p>
        </p:txBody>
      </p:sp>
    </p:spTree>
    <p:extLst>
      <p:ext uri="{BB962C8B-B14F-4D97-AF65-F5344CB8AC3E}">
        <p14:creationId xmlns:p14="http://schemas.microsoft.com/office/powerpoint/2010/main" val="11340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Postcard in the delegate packs for participants to complete.</a:t>
            </a:r>
          </a:p>
          <a:p>
            <a:endParaRPr lang="en-GB" dirty="0"/>
          </a:p>
          <a:p>
            <a:r>
              <a:rPr lang="en-GB" dirty="0"/>
              <a:t>Priority areas could be where participants think that levels of teacher empowerment are low or lower than they ought to be. Or there could have been some recent shifts in the right direction in some areas that participants would like to see the consolidation of empowerment.</a:t>
            </a:r>
          </a:p>
          <a:p>
            <a:endParaRPr lang="en-GB" dirty="0"/>
          </a:p>
          <a:p>
            <a:r>
              <a:rPr lang="en-GB" dirty="0"/>
              <a:t>Participants to choose one area in which they’d like to see greater empowerment of teachers and complete the postcard in their delegate packs. Collect them at the end for posting back to participants in the new year.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17</a:t>
            </a:fld>
            <a:endParaRPr lang="en-US" altLang="en-US"/>
          </a:p>
        </p:txBody>
      </p:sp>
    </p:spTree>
    <p:extLst>
      <p:ext uri="{BB962C8B-B14F-4D97-AF65-F5344CB8AC3E}">
        <p14:creationId xmlns:p14="http://schemas.microsoft.com/office/powerpoint/2010/main" val="144608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B4EB7F-045B-4341-A632-701C5AD269F1}" type="slidenum">
              <a:rPr lang="en-US" altLang="en-US"/>
              <a:pPr/>
              <a:t>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Outline the aims of the workshop.</a:t>
            </a:r>
          </a:p>
        </p:txBody>
      </p:sp>
    </p:spTree>
    <p:extLst>
      <p:ext uri="{BB962C8B-B14F-4D97-AF65-F5344CB8AC3E}">
        <p14:creationId xmlns:p14="http://schemas.microsoft.com/office/powerpoint/2010/main" val="258142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a little on the two-directional relationship of these definitions. Idea of power and permission to exercise it being </a:t>
            </a:r>
            <a:r>
              <a:rPr lang="en-GB" b="1" dirty="0"/>
              <a:t>given </a:t>
            </a:r>
            <a:r>
              <a:rPr lang="en-GB" b="0" dirty="0"/>
              <a:t>alongside idea of </a:t>
            </a:r>
            <a:r>
              <a:rPr lang="en-GB" b="1" dirty="0"/>
              <a:t>taking</a:t>
            </a:r>
            <a:r>
              <a:rPr lang="en-GB" b="0" dirty="0"/>
              <a:t> greater control. </a:t>
            </a:r>
            <a:r>
              <a:rPr lang="en-GB" b="1" dirty="0"/>
              <a:t> </a:t>
            </a:r>
            <a:r>
              <a:rPr lang="en-GB" b="0" dirty="0"/>
              <a:t>The empowered school culture is to enable this giving (by HTs and SMTs to teachers) and </a:t>
            </a:r>
            <a:r>
              <a:rPr lang="en-GB" b="1" dirty="0"/>
              <a:t>taking</a:t>
            </a:r>
            <a:r>
              <a:rPr lang="en-GB" b="0" dirty="0"/>
              <a:t> of power (by teachers individually and, crucially from an EIS perspective, collectively).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3</a:t>
            </a:fld>
            <a:endParaRPr lang="en-US" altLang="en-US"/>
          </a:p>
        </p:txBody>
      </p:sp>
    </p:spTree>
    <p:extLst>
      <p:ext uri="{BB962C8B-B14F-4D97-AF65-F5344CB8AC3E}">
        <p14:creationId xmlns:p14="http://schemas.microsoft.com/office/powerpoint/2010/main" val="250173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B4EB7F-045B-4341-A632-701C5AD269F1}" type="slidenum">
              <a:rPr lang="en-US" altLang="en-US"/>
              <a:pPr/>
              <a:t>4</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dirty="0">
                <a:latin typeface="Arial" panose="020B0604020202020204" pitchFamily="34" charset="0"/>
              </a:rPr>
              <a:t>Give participants a minute in pairs to define collegiality. </a:t>
            </a:r>
          </a:p>
          <a:p>
            <a:pPr eaLnBrk="1" hangingPunct="1"/>
            <a:r>
              <a:rPr lang="en-US" altLang="en-US" b="1" dirty="0">
                <a:latin typeface="Arial" panose="020B0604020202020204" pitchFamily="34" charset="0"/>
              </a:rPr>
              <a:t>Feedback.</a:t>
            </a:r>
          </a:p>
          <a:p>
            <a:pPr eaLnBrk="1" hangingPunct="1"/>
            <a:r>
              <a:rPr lang="en-US" altLang="en-US" b="1" dirty="0">
                <a:latin typeface="Arial" panose="020B0604020202020204" pitchFamily="34" charset="0"/>
              </a:rPr>
              <a:t>Discuss &amp; promote vision of shared decision making and shared responsibility.</a:t>
            </a:r>
          </a:p>
          <a:p>
            <a:pPr marL="0" indent="0" eaLnBrk="1" hangingPunct="1">
              <a:buNone/>
            </a:pPr>
            <a:endParaRPr lang="en-US" altLang="en-US" b="1" dirty="0">
              <a:latin typeface="Arial" panose="020B0604020202020204" pitchFamily="34" charset="0"/>
            </a:endParaRPr>
          </a:p>
        </p:txBody>
      </p:sp>
    </p:spTree>
    <p:extLst>
      <p:ext uri="{BB962C8B-B14F-4D97-AF65-F5344CB8AC3E}">
        <p14:creationId xmlns:p14="http://schemas.microsoft.com/office/powerpoint/2010/main" val="220429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B4EB7F-045B-4341-A632-701C5AD269F1}" type="slidenum">
              <a:rPr lang="en-US" altLang="en-US"/>
              <a:pPr/>
              <a:t>5</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0" dirty="0">
                <a:latin typeface="Arial" panose="020B0604020202020204" pitchFamily="34" charset="0"/>
              </a:rPr>
              <a:t>(May not need this slide if covered sufficiently in the AM keynote.)</a:t>
            </a:r>
          </a:p>
          <a:p>
            <a:pPr eaLnBrk="1" hangingPunct="1"/>
            <a:endParaRPr lang="en-US" altLang="en-US" b="0" dirty="0">
              <a:latin typeface="Arial" panose="020B0604020202020204" pitchFamily="34" charset="0"/>
            </a:endParaRPr>
          </a:p>
          <a:p>
            <a:pPr eaLnBrk="1" hangingPunct="1"/>
            <a:r>
              <a:rPr lang="en-US" altLang="en-US" b="0" dirty="0">
                <a:latin typeface="Arial" panose="020B0604020202020204" pitchFamily="34" charset="0"/>
              </a:rPr>
              <a:t>Highlight that Empowerment agenda is supported by ALL major education stakeholders in Scotland.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should lead to headteachers, school negotiating committees, education authorities, LNCTs, RICs, </a:t>
            </a:r>
            <a:r>
              <a:rPr lang="en-US" altLang="en-US" dirty="0" err="1">
                <a:latin typeface="Arial" panose="020B0604020202020204" pitchFamily="34" charset="0"/>
              </a:rPr>
              <a:t>etc</a:t>
            </a:r>
            <a:r>
              <a:rPr lang="en-US" altLang="en-US" dirty="0">
                <a:latin typeface="Arial" panose="020B0604020202020204" pitchFamily="34" charset="0"/>
              </a:rPr>
              <a:t> .also helping to </a:t>
            </a:r>
            <a:r>
              <a:rPr lang="en-US" altLang="en-US" dirty="0" err="1">
                <a:latin typeface="Arial" panose="020B0604020202020204" pitchFamily="34" charset="0"/>
              </a:rPr>
              <a:t>realise</a:t>
            </a:r>
            <a:r>
              <a:rPr lang="en-US" altLang="en-US" dirty="0">
                <a:latin typeface="Arial" panose="020B0604020202020204" pitchFamily="34" charset="0"/>
              </a:rPr>
              <a:t> the Empowered Schools culture.</a:t>
            </a:r>
          </a:p>
        </p:txBody>
      </p:sp>
    </p:spTree>
    <p:extLst>
      <p:ext uri="{BB962C8B-B14F-4D97-AF65-F5344CB8AC3E}">
        <p14:creationId xmlns:p14="http://schemas.microsoft.com/office/powerpoint/2010/main" val="339928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B4EB7F-045B-4341-A632-701C5AD269F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dirty="0">
                <a:latin typeface="Arial" panose="020B0604020202020204" pitchFamily="34" charset="0"/>
              </a:rPr>
              <a:t>The Empowered School System is well designed in terms of balance.</a:t>
            </a:r>
          </a:p>
          <a:p>
            <a:pPr eaLnBrk="1" hangingPunct="1"/>
            <a:endParaRPr lang="en-US" altLang="en-US" b="1" dirty="0">
              <a:latin typeface="Arial" panose="020B0604020202020204" pitchFamily="34" charset="0"/>
            </a:endParaRPr>
          </a:p>
          <a:p>
            <a:pPr eaLnBrk="1" hangingPunct="1"/>
            <a:r>
              <a:rPr lang="en-US" altLang="en-US" dirty="0">
                <a:latin typeface="Arial" panose="020B0604020202020204" pitchFamily="34" charset="0"/>
              </a:rPr>
              <a:t>Headteacher empowerment complements teacher empowerment – they are not at each other’s expense.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Headteachers will gain extra powers from local authorities, and a responsibility to enable distributive leadership in the school - to share power (i.e. decision making) with teachers.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Teachers will have a voice in all education matters (i.e. decisions), greater involvement in decision making processes and professional autonomy at classroom level and in collaboration with colleagues, this positively affecting their own teaching.</a:t>
            </a:r>
          </a:p>
          <a:p>
            <a:pPr eaLnBrk="1" hangingPunct="1"/>
            <a:endParaRPr lang="en-US" altLang="en-US" dirty="0">
              <a:latin typeface="Arial" panose="020B0604020202020204" pitchFamily="34" charset="0"/>
            </a:endParaRPr>
          </a:p>
          <a:p>
            <a:pPr eaLnBrk="1" hangingPunct="1"/>
            <a:r>
              <a:rPr lang="en-US" altLang="en-US" dirty="0" err="1">
                <a:latin typeface="Arial" panose="020B0604020202020204" pitchFamily="34" charset="0"/>
              </a:rPr>
              <a:t>Emphasise</a:t>
            </a:r>
            <a:r>
              <a:rPr lang="en-US" altLang="en-US" dirty="0">
                <a:latin typeface="Arial" panose="020B0604020202020204" pitchFamily="34" charset="0"/>
              </a:rPr>
              <a:t> role of the TU branch in workload control and over professional matters, as informed by EIS policy, on learning and teaching. This is the ‘collective framework’ referenced in Slide 12.</a:t>
            </a:r>
          </a:p>
        </p:txBody>
      </p:sp>
    </p:spTree>
    <p:extLst>
      <p:ext uri="{BB962C8B-B14F-4D97-AF65-F5344CB8AC3E}">
        <p14:creationId xmlns:p14="http://schemas.microsoft.com/office/powerpoint/2010/main" val="365852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about the collective experience- reflection on last year’s feedback from members on collegiate practice. </a:t>
            </a:r>
          </a:p>
          <a:p>
            <a:endParaRPr lang="en-GB" dirty="0"/>
          </a:p>
          <a:p>
            <a:r>
              <a:rPr lang="en-GB" dirty="0"/>
              <a:t>Highlight that ‘Don’t knows’ are more likely to be in the No category. </a:t>
            </a:r>
          </a:p>
          <a:p>
            <a:endParaRPr lang="en-GB" dirty="0"/>
          </a:p>
          <a:p>
            <a:r>
              <a:rPr lang="en-GB" dirty="0"/>
              <a:t>Some promise in these stats but should be all teachers who can confidently state that they work in a collegiate context. (Objective of the 2001 </a:t>
            </a:r>
            <a:r>
              <a:rPr lang="en-GB" dirty="0" err="1"/>
              <a:t>McCrone</a:t>
            </a:r>
            <a:r>
              <a:rPr lang="en-GB" dirty="0"/>
              <a:t> Agreement) </a:t>
            </a:r>
          </a:p>
          <a:p>
            <a:endParaRPr lang="en-GB" dirty="0"/>
          </a:p>
          <a:p>
            <a:r>
              <a:rPr lang="en-GB" dirty="0"/>
              <a:t>Also worth highlighting that some survey comments suggested that respondents ticked the Yes because they had been told that their school was collegiate though they themselves were not convinced. Worth noting too that Education Scotland currently inspects the extend to which there’s collegiate practice in a school.</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7</a:t>
            </a:fld>
            <a:endParaRPr lang="en-US" altLang="en-US"/>
          </a:p>
        </p:txBody>
      </p:sp>
    </p:spTree>
    <p:extLst>
      <p:ext uri="{BB962C8B-B14F-4D97-AF65-F5344CB8AC3E}">
        <p14:creationId xmlns:p14="http://schemas.microsoft.com/office/powerpoint/2010/main" val="390825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Responses a bit more positive than the overall average.</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8</a:t>
            </a:fld>
            <a:endParaRPr lang="en-US" altLang="en-US"/>
          </a:p>
        </p:txBody>
      </p:sp>
    </p:spTree>
    <p:extLst>
      <p:ext uri="{BB962C8B-B14F-4D97-AF65-F5344CB8AC3E}">
        <p14:creationId xmlns:p14="http://schemas.microsoft.com/office/powerpoint/2010/main" val="26826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Interestingly, almost 10% fewer members reporting collegiate culture in secondary, With 32% No and 13% Don’t Know, nearing 50% of members in secondary whose schools are too far away from the desired collegiate culture.</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9</a:t>
            </a:fld>
            <a:endParaRPr lang="en-US" altLang="en-US"/>
          </a:p>
        </p:txBody>
      </p:sp>
    </p:spTree>
    <p:extLst>
      <p:ext uri="{BB962C8B-B14F-4D97-AF65-F5344CB8AC3E}">
        <p14:creationId xmlns:p14="http://schemas.microsoft.com/office/powerpoint/2010/main" val="165610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81160 w 4917"/>
                <a:gd name="T3" fmla="*/ 0 h 1000"/>
                <a:gd name="T4" fmla="*/ 201719 w 4917"/>
                <a:gd name="T5" fmla="*/ 4181 h 1000"/>
                <a:gd name="T6" fmla="*/ 181204 w 4917"/>
                <a:gd name="T7" fmla="*/ 8347 h 1000"/>
                <a:gd name="T8" fmla="*/ 0 w 4917"/>
                <a:gd name="T9" fmla="*/ 834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9503480-E951-4946-94BF-D76FBBE20EED}" type="slidenum">
              <a:rPr lang="en-US" altLang="en-US"/>
              <a:pPr/>
              <a:t>‹#›</a:t>
            </a:fld>
            <a:endParaRPr lang="en-US" altLang="en-US"/>
          </a:p>
        </p:txBody>
      </p:sp>
    </p:spTree>
    <p:extLst>
      <p:ext uri="{BB962C8B-B14F-4D97-AF65-F5344CB8AC3E}">
        <p14:creationId xmlns:p14="http://schemas.microsoft.com/office/powerpoint/2010/main" val="2448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0B7A8BD-0F20-4173-ACE8-7DA056C19840}" type="slidenum">
              <a:rPr lang="en-US" altLang="en-US"/>
              <a:pPr/>
              <a:t>‹#›</a:t>
            </a:fld>
            <a:endParaRPr lang="en-US" altLang="en-US"/>
          </a:p>
        </p:txBody>
      </p:sp>
    </p:spTree>
    <p:extLst>
      <p:ext uri="{BB962C8B-B14F-4D97-AF65-F5344CB8AC3E}">
        <p14:creationId xmlns:p14="http://schemas.microsoft.com/office/powerpoint/2010/main" val="413235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52066DDA-6980-4BFB-9BE2-027F5C77882F}" type="slidenum">
              <a:rPr lang="en-US" altLang="en-US"/>
              <a:pPr/>
              <a:t>‹#›</a:t>
            </a:fld>
            <a:endParaRPr lang="en-US" altLang="en-US"/>
          </a:p>
        </p:txBody>
      </p:sp>
    </p:spTree>
    <p:extLst>
      <p:ext uri="{BB962C8B-B14F-4D97-AF65-F5344CB8AC3E}">
        <p14:creationId xmlns:p14="http://schemas.microsoft.com/office/powerpoint/2010/main" val="110511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609600" y="1600200"/>
            <a:ext cx="3886200" cy="4419600"/>
          </a:xfrm>
        </p:spPr>
        <p:txBody>
          <a:bodyPr/>
          <a:lstStyle/>
          <a:p>
            <a:pPr lvl="0"/>
            <a:endParaRPr lang="en-GB" noProof="0"/>
          </a:p>
        </p:txBody>
      </p:sp>
      <p:sp>
        <p:nvSpPr>
          <p:cNvPr id="4" name="Text Placeholder 3"/>
          <p:cNvSpPr>
            <a:spLocks noGrp="1"/>
          </p:cNvSpPr>
          <p:nvPr>
            <p:ph type="body"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21C8C7A6-B1BB-468D-A888-3FD89C631215}" type="slidenum">
              <a:rPr lang="en-US" altLang="en-US"/>
              <a:pPr/>
              <a:t>‹#›</a:t>
            </a:fld>
            <a:endParaRPr lang="en-US" altLang="en-US"/>
          </a:p>
        </p:txBody>
      </p:sp>
    </p:spTree>
    <p:extLst>
      <p:ext uri="{BB962C8B-B14F-4D97-AF65-F5344CB8AC3E}">
        <p14:creationId xmlns:p14="http://schemas.microsoft.com/office/powerpoint/2010/main" val="258747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SmartArt Placeholder 2"/>
          <p:cNvSpPr>
            <a:spLocks noGrp="1"/>
          </p:cNvSpPr>
          <p:nvPr>
            <p:ph type="dgm" idx="1"/>
          </p:nvPr>
        </p:nvSpPr>
        <p:spPr>
          <a:xfrm>
            <a:off x="609600" y="1600200"/>
            <a:ext cx="7924800" cy="4419600"/>
          </a:xfrm>
        </p:spPr>
        <p:txBody>
          <a:bodyPr/>
          <a:lstStyle/>
          <a:p>
            <a:pPr lvl="0"/>
            <a:endParaRPr lang="en-GB"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4B8C9E06-5E0F-4594-9190-4D8832260075}" type="slidenum">
              <a:rPr lang="en-US" altLang="en-US"/>
              <a:pPr/>
              <a:t>‹#›</a:t>
            </a:fld>
            <a:endParaRPr lang="en-US" altLang="en-US"/>
          </a:p>
        </p:txBody>
      </p:sp>
    </p:spTree>
    <p:extLst>
      <p:ext uri="{BB962C8B-B14F-4D97-AF65-F5344CB8AC3E}">
        <p14:creationId xmlns:p14="http://schemas.microsoft.com/office/powerpoint/2010/main" val="389651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A0CD117F-D189-4BDB-AA96-2ECC58377EFF}" type="slidenum">
              <a:rPr lang="en-US" altLang="en-US"/>
              <a:pPr/>
              <a:t>‹#›</a:t>
            </a:fld>
            <a:endParaRPr lang="en-US" altLang="en-US"/>
          </a:p>
        </p:txBody>
      </p:sp>
    </p:spTree>
    <p:extLst>
      <p:ext uri="{BB962C8B-B14F-4D97-AF65-F5344CB8AC3E}">
        <p14:creationId xmlns:p14="http://schemas.microsoft.com/office/powerpoint/2010/main" val="309908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fld id="{1F7DDB98-3808-4D03-BBCF-9B9EF6843C8F}" type="slidenum">
              <a:rPr lang="en-US" altLang="en-US"/>
              <a:pPr/>
              <a:t>‹#›</a:t>
            </a:fld>
            <a:endParaRPr lang="en-US" altLang="en-US"/>
          </a:p>
        </p:txBody>
      </p:sp>
    </p:spTree>
    <p:extLst>
      <p:ext uri="{BB962C8B-B14F-4D97-AF65-F5344CB8AC3E}">
        <p14:creationId xmlns:p14="http://schemas.microsoft.com/office/powerpoint/2010/main" val="93100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B53AD02-CDB9-4BE9-A0B4-50BD09033C99}" type="slidenum">
              <a:rPr lang="en-US" altLang="en-US"/>
              <a:pPr/>
              <a:t>‹#›</a:t>
            </a:fld>
            <a:endParaRPr lang="en-US" altLang="en-US"/>
          </a:p>
        </p:txBody>
      </p:sp>
    </p:spTree>
    <p:extLst>
      <p:ext uri="{BB962C8B-B14F-4D97-AF65-F5344CB8AC3E}">
        <p14:creationId xmlns:p14="http://schemas.microsoft.com/office/powerpoint/2010/main" val="229136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A76F362D-85C3-4A2B-9772-922FE1C3DD63}" type="slidenum">
              <a:rPr lang="en-US" altLang="en-US"/>
              <a:pPr/>
              <a:t>‹#›</a:t>
            </a:fld>
            <a:endParaRPr lang="en-US" altLang="en-US"/>
          </a:p>
        </p:txBody>
      </p:sp>
    </p:spTree>
    <p:extLst>
      <p:ext uri="{BB962C8B-B14F-4D97-AF65-F5344CB8AC3E}">
        <p14:creationId xmlns:p14="http://schemas.microsoft.com/office/powerpoint/2010/main" val="364704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D68C7215-D487-4F1A-B629-822BD0033AAD}" type="slidenum">
              <a:rPr lang="en-US" altLang="en-US"/>
              <a:pPr/>
              <a:t>‹#›</a:t>
            </a:fld>
            <a:endParaRPr lang="en-US" altLang="en-US"/>
          </a:p>
        </p:txBody>
      </p:sp>
    </p:spTree>
    <p:extLst>
      <p:ext uri="{BB962C8B-B14F-4D97-AF65-F5344CB8AC3E}">
        <p14:creationId xmlns:p14="http://schemas.microsoft.com/office/powerpoint/2010/main" val="66920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F2A7A9A8-2E23-42F2-B43C-D18434483399}" type="slidenum">
              <a:rPr lang="en-US" altLang="en-US"/>
              <a:pPr/>
              <a:t>‹#›</a:t>
            </a:fld>
            <a:endParaRPr lang="en-US" altLang="en-US"/>
          </a:p>
        </p:txBody>
      </p:sp>
    </p:spTree>
    <p:extLst>
      <p:ext uri="{BB962C8B-B14F-4D97-AF65-F5344CB8AC3E}">
        <p14:creationId xmlns:p14="http://schemas.microsoft.com/office/powerpoint/2010/main" val="344998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1BA8E6D4-B188-4DD4-8592-DF2120130EC2}" type="slidenum">
              <a:rPr lang="en-US" altLang="en-US"/>
              <a:pPr/>
              <a:t>‹#›</a:t>
            </a:fld>
            <a:endParaRPr lang="en-US" altLang="en-US"/>
          </a:p>
        </p:txBody>
      </p:sp>
    </p:spTree>
    <p:extLst>
      <p:ext uri="{BB962C8B-B14F-4D97-AF65-F5344CB8AC3E}">
        <p14:creationId xmlns:p14="http://schemas.microsoft.com/office/powerpoint/2010/main" val="146374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482C3C7F-C23E-45BB-AB4E-9F996C14548F}" type="slidenum">
              <a:rPr lang="en-US" altLang="en-US"/>
              <a:pPr/>
              <a:t>‹#›</a:t>
            </a:fld>
            <a:endParaRPr lang="en-US" altLang="en-US"/>
          </a:p>
        </p:txBody>
      </p:sp>
    </p:spTree>
    <p:extLst>
      <p:ext uri="{BB962C8B-B14F-4D97-AF65-F5344CB8AC3E}">
        <p14:creationId xmlns:p14="http://schemas.microsoft.com/office/powerpoint/2010/main" val="321280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67AC41D3-EDF1-4198-8D30-57A4AC094577}" type="slidenum">
              <a:rPr lang="en-US" altLang="en-US"/>
              <a:pPr/>
              <a:t>‹#›</a:t>
            </a:fld>
            <a:endParaRPr lang="en-US" altLang="en-US"/>
          </a:p>
        </p:txBody>
      </p:sp>
    </p:spTree>
    <p:extLst>
      <p:ext uri="{BB962C8B-B14F-4D97-AF65-F5344CB8AC3E}">
        <p14:creationId xmlns:p14="http://schemas.microsoft.com/office/powerpoint/2010/main" val="206459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BDEEBEE0-DFF2-45EE-9C4F-A5F99DDF2868}" type="slidenum">
              <a:rPr lang="en-US" altLang="en-US"/>
              <a:pPr/>
              <a:t>‹#›</a:t>
            </a:fld>
            <a:endParaRPr lang="en-US" altLang="en-US"/>
          </a:p>
        </p:txBody>
      </p:sp>
    </p:spTree>
    <p:extLst>
      <p:ext uri="{BB962C8B-B14F-4D97-AF65-F5344CB8AC3E}">
        <p14:creationId xmlns:p14="http://schemas.microsoft.com/office/powerpoint/2010/main" val="275294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4" name="AutoShape 4"/>
            <p:cNvSpPr>
              <a:spLocks noChangeArrowheads="1"/>
            </p:cNvSpPr>
            <p:nvPr/>
          </p:nvSpPr>
          <p:spPr bwMode="blackWhite">
            <a:xfrm>
              <a:off x="0" y="96"/>
              <a:ext cx="5376" cy="768"/>
            </a:xfrm>
            <a:custGeom>
              <a:avLst/>
              <a:gdLst>
                <a:gd name="T0" fmla="*/ 0 w 7000"/>
                <a:gd name="T1" fmla="*/ 0 h 1000"/>
                <a:gd name="T2" fmla="*/ 868 w 7000"/>
                <a:gd name="T3" fmla="*/ 0 h 1000"/>
                <a:gd name="T4" fmla="*/ 935 w 7000"/>
                <a:gd name="T5" fmla="*/ 10 h 1000"/>
                <a:gd name="T6" fmla="*/ 868 w 7000"/>
                <a:gd name="T7" fmla="*/ 19 h 1000"/>
                <a:gd name="T8" fmla="*/ 0 w 7000"/>
                <a:gd name="T9" fmla="*/ 19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782C1A22-A475-4043-929D-89D2700F157C}" type="slidenum">
              <a:rPr lang="en-US" altLang="en-US"/>
              <a:pPr/>
              <a:t>‹#›</a:t>
            </a:fld>
            <a:endParaRPr lang="en-US" altLang="en-US"/>
          </a:p>
        </p:txBody>
      </p:sp>
      <p:pic>
        <p:nvPicPr>
          <p:cNvPr id="1032" name="Picture 11" descr="New EIS logo no_text-2 cop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35825" y="5219700"/>
            <a:ext cx="1244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6"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 id="2147484563" r:id="rId13"/>
    <p:sldLayoutId id="2147484564" r:id="rId14"/>
    <p:sldLayoutId id="2147484565" r:id="rId15"/>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gov.scot/improvement/learning-resources/an-empowered-syste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DE14-9C27-47AC-909D-D01AC241BE32}"/>
              </a:ext>
            </a:extLst>
          </p:cNvPr>
          <p:cNvSpPr>
            <a:spLocks noGrp="1"/>
          </p:cNvSpPr>
          <p:nvPr>
            <p:ph type="title"/>
          </p:nvPr>
        </p:nvSpPr>
        <p:spPr/>
        <p:txBody>
          <a:bodyPr/>
          <a:lstStyle/>
          <a:p>
            <a:br>
              <a:rPr lang="en-GB" dirty="0"/>
            </a:br>
            <a:r>
              <a:rPr lang="en-GB" dirty="0">
                <a:solidFill>
                  <a:srgbClr val="FF00FF"/>
                </a:solidFill>
              </a:rPr>
              <a:t>EIS Learning in Leadership </a:t>
            </a:r>
            <a:br>
              <a:rPr lang="en-GB" sz="4800" dirty="0"/>
            </a:br>
            <a:endParaRPr lang="en-GB" dirty="0"/>
          </a:p>
        </p:txBody>
      </p:sp>
      <p:sp>
        <p:nvSpPr>
          <p:cNvPr id="3" name="Content Placeholder 2">
            <a:extLst>
              <a:ext uri="{FF2B5EF4-FFF2-40B4-BE49-F238E27FC236}">
                <a16:creationId xmlns:a16="http://schemas.microsoft.com/office/drawing/2014/main" id="{C4CDD922-8618-45DF-928E-F976BFE16D1E}"/>
              </a:ext>
            </a:extLst>
          </p:cNvPr>
          <p:cNvSpPr>
            <a:spLocks noGrp="1"/>
          </p:cNvSpPr>
          <p:nvPr>
            <p:ph idx="1"/>
          </p:nvPr>
        </p:nvSpPr>
        <p:spPr/>
        <p:txBody>
          <a:bodyPr/>
          <a:lstStyle/>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4000" dirty="0"/>
          </a:p>
          <a:p>
            <a:pPr marL="0" indent="0">
              <a:buNone/>
            </a:pPr>
            <a:endParaRPr lang="en-GB" dirty="0"/>
          </a:p>
          <a:p>
            <a:pPr marL="0" indent="0">
              <a:buNone/>
            </a:pPr>
            <a:r>
              <a:rPr lang="en-GB" dirty="0"/>
              <a:t>        </a:t>
            </a:r>
            <a:r>
              <a:rPr lang="en-GB" dirty="0">
                <a:solidFill>
                  <a:srgbClr val="FF00FF"/>
                </a:solidFill>
              </a:rPr>
              <a:t> </a:t>
            </a:r>
            <a:r>
              <a:rPr lang="en-GB" dirty="0">
                <a:solidFill>
                  <a:srgbClr val="A729AA"/>
                </a:solidFill>
              </a:rPr>
              <a:t>...and we’re going to use it</a:t>
            </a:r>
          </a:p>
        </p:txBody>
      </p:sp>
      <p:pic>
        <p:nvPicPr>
          <p:cNvPr id="5" name="Picture 4" descr="A picture containing text, drawing&#10;&#10;Description automatically generated">
            <a:extLst>
              <a:ext uri="{FF2B5EF4-FFF2-40B4-BE49-F238E27FC236}">
                <a16:creationId xmlns:a16="http://schemas.microsoft.com/office/drawing/2014/main" id="{1ED64E1A-7ADB-4760-B69E-1BE758B4B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367" y="1748397"/>
            <a:ext cx="5872654" cy="3801065"/>
          </a:xfrm>
          <a:prstGeom prst="rect">
            <a:avLst/>
          </a:prstGeom>
        </p:spPr>
      </p:pic>
    </p:spTree>
    <p:extLst>
      <p:ext uri="{BB962C8B-B14F-4D97-AF65-F5344CB8AC3E}">
        <p14:creationId xmlns:p14="http://schemas.microsoft.com/office/powerpoint/2010/main" val="24281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3E84-668E-42D9-81E9-E95B24F018D8}"/>
              </a:ext>
            </a:extLst>
          </p:cNvPr>
          <p:cNvSpPr>
            <a:spLocks noGrp="1"/>
          </p:cNvSpPr>
          <p:nvPr>
            <p:ph type="title"/>
          </p:nvPr>
        </p:nvSpPr>
        <p:spPr>
          <a:xfrm>
            <a:off x="-64868" y="276578"/>
            <a:ext cx="8015287" cy="914400"/>
          </a:xfrm>
        </p:spPr>
        <p:txBody>
          <a:bodyPr/>
          <a:lstStyle/>
          <a:p>
            <a:r>
              <a:rPr lang="en-GB" b="1" dirty="0">
                <a:solidFill>
                  <a:srgbClr val="FF00FF"/>
                </a:solidFill>
              </a:rPr>
              <a:t>  </a:t>
            </a:r>
            <a:r>
              <a:rPr lang="en-GB" dirty="0">
                <a:solidFill>
                  <a:srgbClr val="FF00FF"/>
                </a:solidFill>
              </a:rPr>
              <a:t>Definitions of teacher agency</a:t>
            </a:r>
          </a:p>
        </p:txBody>
      </p:sp>
      <p:sp>
        <p:nvSpPr>
          <p:cNvPr id="3" name="Content Placeholder 2">
            <a:extLst>
              <a:ext uri="{FF2B5EF4-FFF2-40B4-BE49-F238E27FC236}">
                <a16:creationId xmlns:a16="http://schemas.microsoft.com/office/drawing/2014/main" id="{1BBCCC76-8801-4AB3-9E48-E0B9C224FC8A}"/>
              </a:ext>
            </a:extLst>
          </p:cNvPr>
          <p:cNvSpPr>
            <a:spLocks noGrp="1"/>
          </p:cNvSpPr>
          <p:nvPr>
            <p:ph idx="1"/>
          </p:nvPr>
        </p:nvSpPr>
        <p:spPr>
          <a:xfrm>
            <a:off x="423431" y="1868213"/>
            <a:ext cx="7924800" cy="4419600"/>
          </a:xfrm>
        </p:spPr>
        <p:txBody>
          <a:bodyPr/>
          <a:lstStyle/>
          <a:p>
            <a:pPr>
              <a:buClr>
                <a:srgbClr val="7030A0"/>
              </a:buClr>
            </a:pPr>
            <a:r>
              <a:rPr lang="en-GB" sz="3000" b="1" dirty="0">
                <a:solidFill>
                  <a:srgbClr val="FF00FF"/>
                </a:solidFill>
                <a:latin typeface="Arial" panose="020B0604020202020204" pitchFamily="34" charset="0"/>
                <a:cs typeface="Arial" panose="020B0604020202020204" pitchFamily="34" charset="0"/>
              </a:rPr>
              <a:t>Ability/potential to exercise professional judgement and professional action</a:t>
            </a:r>
          </a:p>
          <a:p>
            <a:pPr>
              <a:buClr>
                <a:srgbClr val="7030A0"/>
              </a:buClr>
            </a:pPr>
            <a:r>
              <a:rPr lang="en-GB" sz="3000" b="1" dirty="0">
                <a:solidFill>
                  <a:srgbClr val="FF00FF"/>
                </a:solidFill>
                <a:latin typeface="Arial" panose="020B0604020202020204" pitchFamily="34" charset="0"/>
                <a:cs typeface="Arial" panose="020B0604020202020204" pitchFamily="34" charset="0"/>
              </a:rPr>
              <a:t>Capacity to identify goals at which one’s action is directed and to evaluate success</a:t>
            </a:r>
          </a:p>
          <a:p>
            <a:pPr>
              <a:buClr>
                <a:srgbClr val="7030A0"/>
              </a:buClr>
            </a:pPr>
            <a:r>
              <a:rPr lang="en-GB" sz="3000" b="1" dirty="0">
                <a:solidFill>
                  <a:srgbClr val="FF00FF"/>
                </a:solidFill>
                <a:latin typeface="Arial" panose="020B0604020202020204" pitchFamily="34" charset="0"/>
                <a:cs typeface="Arial" panose="020B0604020202020204" pitchFamily="34" charset="0"/>
              </a:rPr>
              <a:t>Power to transform/ make change</a:t>
            </a:r>
          </a:p>
          <a:p>
            <a:pPr>
              <a:buClr>
                <a:srgbClr val="7030A0"/>
              </a:buClr>
            </a:pPr>
            <a:r>
              <a:rPr lang="en-GB" sz="3000" b="1" dirty="0">
                <a:solidFill>
                  <a:srgbClr val="FF00FF"/>
                </a:solidFill>
                <a:latin typeface="Arial" panose="020B0604020202020204" pitchFamily="34" charset="0"/>
                <a:cs typeface="Arial" panose="020B0604020202020204" pitchFamily="34" charset="0"/>
              </a:rPr>
              <a:t>Resistance to and transformation of dominant power relations</a:t>
            </a:r>
          </a:p>
        </p:txBody>
      </p:sp>
    </p:spTree>
    <p:extLst>
      <p:ext uri="{BB962C8B-B14F-4D97-AF65-F5344CB8AC3E}">
        <p14:creationId xmlns:p14="http://schemas.microsoft.com/office/powerpoint/2010/main" val="251170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000-000002000000}"/>
              </a:ext>
            </a:extLst>
          </p:cNvPr>
          <p:cNvGraphicFramePr/>
          <p:nvPr/>
        </p:nvGraphicFramePr>
        <p:xfrm>
          <a:off x="1041989" y="2389399"/>
          <a:ext cx="6193514" cy="29571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815A0A0-B4EB-4425-8FA0-AF3C4D157A9F}"/>
              </a:ext>
            </a:extLst>
          </p:cNvPr>
          <p:cNvSpPr txBox="1"/>
          <p:nvPr/>
        </p:nvSpPr>
        <p:spPr>
          <a:xfrm>
            <a:off x="1133431" y="2106194"/>
            <a:ext cx="6193514" cy="415498"/>
          </a:xfrm>
          <a:prstGeom prst="rect">
            <a:avLst/>
          </a:prstGeom>
          <a:noFill/>
        </p:spPr>
        <p:txBody>
          <a:bodyPr wrap="square" rtlCol="0">
            <a:spAutoFit/>
          </a:bodyPr>
          <a:lstStyle/>
          <a:p>
            <a:r>
              <a:rPr lang="en-GB" sz="1050" b="1" dirty="0"/>
              <a:t>Table 19: Question 17 “Would you say your school/workplace… Operates a distributive leadership model?”</a:t>
            </a:r>
            <a:endParaRPr lang="en-US" sz="1050" dirty="0"/>
          </a:p>
        </p:txBody>
      </p:sp>
      <p:pic>
        <p:nvPicPr>
          <p:cNvPr id="5" name="Picture 4" descr="A picture containing clipart&#10;&#10;Description automatically generated">
            <a:extLst>
              <a:ext uri="{FF2B5EF4-FFF2-40B4-BE49-F238E27FC236}">
                <a16:creationId xmlns:a16="http://schemas.microsoft.com/office/drawing/2014/main" id="{6CC084E6-8D61-4995-B1E4-B02FE5E6B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596" y="5346519"/>
            <a:ext cx="946404" cy="606933"/>
          </a:xfrm>
          <a:prstGeom prst="rect">
            <a:avLst/>
          </a:prstGeom>
        </p:spPr>
      </p:pic>
      <p:sp>
        <p:nvSpPr>
          <p:cNvPr id="6" name="TextBox 5">
            <a:extLst>
              <a:ext uri="{FF2B5EF4-FFF2-40B4-BE49-F238E27FC236}">
                <a16:creationId xmlns:a16="http://schemas.microsoft.com/office/drawing/2014/main" id="{99181F77-E84D-404C-A64C-5F1DDCBA984D}"/>
              </a:ext>
            </a:extLst>
          </p:cNvPr>
          <p:cNvSpPr txBox="1"/>
          <p:nvPr/>
        </p:nvSpPr>
        <p:spPr>
          <a:xfrm>
            <a:off x="2724658" y="1422135"/>
            <a:ext cx="3129383" cy="461665"/>
          </a:xfrm>
          <a:prstGeom prst="rect">
            <a:avLst/>
          </a:prstGeom>
          <a:noFill/>
        </p:spPr>
        <p:txBody>
          <a:bodyPr wrap="none" rtlCol="0">
            <a:spAutoFit/>
          </a:bodyPr>
          <a:lstStyle/>
          <a:p>
            <a:r>
              <a:rPr lang="en-GB" sz="2400" dirty="0"/>
              <a:t>Member Survey 2018</a:t>
            </a:r>
            <a:endParaRPr lang="en-US" sz="2400" dirty="0"/>
          </a:p>
        </p:txBody>
      </p:sp>
    </p:spTree>
    <p:extLst>
      <p:ext uri="{BB962C8B-B14F-4D97-AF65-F5344CB8AC3E}">
        <p14:creationId xmlns:p14="http://schemas.microsoft.com/office/powerpoint/2010/main" val="249334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56CF-0804-4C5D-86A8-0925908D65F8}"/>
              </a:ext>
            </a:extLst>
          </p:cNvPr>
          <p:cNvSpPr>
            <a:spLocks noGrp="1"/>
          </p:cNvSpPr>
          <p:nvPr>
            <p:ph type="title"/>
          </p:nvPr>
        </p:nvSpPr>
        <p:spPr/>
        <p:txBody>
          <a:bodyPr/>
          <a:lstStyle/>
          <a:p>
            <a:r>
              <a:rPr lang="en-GB" dirty="0">
                <a:solidFill>
                  <a:srgbClr val="FF00FF"/>
                </a:solidFill>
              </a:rPr>
              <a:t>Adding it all up</a:t>
            </a:r>
          </a:p>
        </p:txBody>
      </p:sp>
      <p:sp>
        <p:nvSpPr>
          <p:cNvPr id="3" name="Content Placeholder 2">
            <a:extLst>
              <a:ext uri="{FF2B5EF4-FFF2-40B4-BE49-F238E27FC236}">
                <a16:creationId xmlns:a16="http://schemas.microsoft.com/office/drawing/2014/main" id="{51783639-9458-417E-8DD9-09FF21C692FC}"/>
              </a:ext>
            </a:extLst>
          </p:cNvPr>
          <p:cNvSpPr>
            <a:spLocks noGrp="1"/>
          </p:cNvSpPr>
          <p:nvPr>
            <p:ph idx="1"/>
          </p:nvPr>
        </p:nvSpPr>
        <p:spPr/>
        <p:txBody>
          <a:bodyPr/>
          <a:lstStyle/>
          <a:p>
            <a:pPr marL="0" indent="0">
              <a:buNone/>
            </a:pPr>
            <a:r>
              <a:rPr lang="en-GB" sz="2400" dirty="0">
                <a:solidFill>
                  <a:srgbClr val="FF00FF"/>
                </a:solidFill>
              </a:rPr>
              <a:t>Agreed collective framework </a:t>
            </a:r>
            <a:r>
              <a:rPr lang="en-GB" sz="2400" dirty="0">
                <a:solidFill>
                  <a:srgbClr val="A729AA"/>
                </a:solidFill>
              </a:rPr>
              <a:t>+ </a:t>
            </a:r>
            <a:r>
              <a:rPr lang="en-GB" sz="2400" dirty="0">
                <a:solidFill>
                  <a:srgbClr val="FF00FF"/>
                </a:solidFill>
              </a:rPr>
              <a:t>teacher agency </a:t>
            </a:r>
            <a:r>
              <a:rPr lang="en-GB" sz="2400" dirty="0">
                <a:solidFill>
                  <a:srgbClr val="A729AA"/>
                </a:solidFill>
              </a:rPr>
              <a:t>(teacher professional judgement + professional action) = </a:t>
            </a:r>
            <a:r>
              <a:rPr lang="en-GB" sz="2400" dirty="0">
                <a:solidFill>
                  <a:srgbClr val="FF00FF"/>
                </a:solidFill>
              </a:rPr>
              <a:t>power to make change</a:t>
            </a:r>
            <a:r>
              <a:rPr lang="en-GB" sz="2400" dirty="0">
                <a:solidFill>
                  <a:srgbClr val="A729AA"/>
                </a:solidFill>
              </a:rPr>
              <a:t>= </a:t>
            </a:r>
            <a:r>
              <a:rPr lang="en-GB" sz="2400" dirty="0">
                <a:solidFill>
                  <a:srgbClr val="FF00FF"/>
                </a:solidFill>
              </a:rPr>
              <a:t>empowerment</a:t>
            </a:r>
            <a:r>
              <a:rPr lang="en-GB" sz="2400" dirty="0">
                <a:solidFill>
                  <a:srgbClr val="A729AA"/>
                </a:solidFill>
              </a:rPr>
              <a:t>.</a:t>
            </a:r>
          </a:p>
        </p:txBody>
      </p:sp>
      <p:pic>
        <p:nvPicPr>
          <p:cNvPr id="5" name="Picture 4" descr="A picture containing text, drawing&#10;&#10;Description automatically generated">
            <a:extLst>
              <a:ext uri="{FF2B5EF4-FFF2-40B4-BE49-F238E27FC236}">
                <a16:creationId xmlns:a16="http://schemas.microsoft.com/office/drawing/2014/main" id="{3996FC32-25EE-4ACD-9B63-5A0525998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240" y="2839221"/>
            <a:ext cx="4635519" cy="3256779"/>
          </a:xfrm>
          <a:prstGeom prst="rect">
            <a:avLst/>
          </a:prstGeom>
        </p:spPr>
      </p:pic>
    </p:spTree>
    <p:extLst>
      <p:ext uri="{BB962C8B-B14F-4D97-AF65-F5344CB8AC3E}">
        <p14:creationId xmlns:p14="http://schemas.microsoft.com/office/powerpoint/2010/main" val="232653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DB8C-41E0-4140-A6A6-A36B86D8DF96}"/>
              </a:ext>
            </a:extLst>
          </p:cNvPr>
          <p:cNvSpPr>
            <a:spLocks noGrp="1"/>
          </p:cNvSpPr>
          <p:nvPr>
            <p:ph type="title"/>
          </p:nvPr>
        </p:nvSpPr>
        <p:spPr/>
        <p:txBody>
          <a:bodyPr/>
          <a:lstStyle/>
          <a:p>
            <a:r>
              <a:rPr lang="en-GB" b="1" dirty="0">
                <a:solidFill>
                  <a:srgbClr val="FF00FF"/>
                </a:solidFill>
              </a:rPr>
              <a:t>Task: Test the Power-o-meter</a:t>
            </a:r>
          </a:p>
        </p:txBody>
      </p:sp>
      <p:pic>
        <p:nvPicPr>
          <p:cNvPr id="5" name="Content Placeholder 4" descr="A picture containing clock, drawing&#10;&#10;Description automatically generated">
            <a:extLst>
              <a:ext uri="{FF2B5EF4-FFF2-40B4-BE49-F238E27FC236}">
                <a16:creationId xmlns:a16="http://schemas.microsoft.com/office/drawing/2014/main" id="{25D8AFA9-87AA-47B0-97D1-35829FD2F1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0785" y="2747304"/>
            <a:ext cx="5234151" cy="3456427"/>
          </a:xfrm>
        </p:spPr>
      </p:pic>
      <p:sp>
        <p:nvSpPr>
          <p:cNvPr id="7" name="Rectangle 6">
            <a:extLst>
              <a:ext uri="{FF2B5EF4-FFF2-40B4-BE49-F238E27FC236}">
                <a16:creationId xmlns:a16="http://schemas.microsoft.com/office/drawing/2014/main" id="{1D093BDB-5910-4A41-BF77-AFBCFDEBFAE3}"/>
              </a:ext>
            </a:extLst>
          </p:cNvPr>
          <p:cNvSpPr/>
          <p:nvPr/>
        </p:nvSpPr>
        <p:spPr>
          <a:xfrm>
            <a:off x="449317" y="1481958"/>
            <a:ext cx="7457089" cy="1200329"/>
          </a:xfrm>
          <a:prstGeom prst="rect">
            <a:avLst/>
          </a:prstGeom>
        </p:spPr>
        <p:txBody>
          <a:bodyPr wrap="square">
            <a:spAutoFit/>
          </a:bodyPr>
          <a:lstStyle/>
          <a:p>
            <a:r>
              <a:rPr lang="en-GB" sz="2400" b="1" dirty="0">
                <a:solidFill>
                  <a:srgbClr val="7030A0"/>
                </a:solidFill>
              </a:rPr>
              <a:t>Rate the overall level of teacher empowerment in your setting using the ‘power-o-meter’ in your delegate booklet.</a:t>
            </a:r>
          </a:p>
        </p:txBody>
      </p:sp>
    </p:spTree>
    <p:extLst>
      <p:ext uri="{BB962C8B-B14F-4D97-AF65-F5344CB8AC3E}">
        <p14:creationId xmlns:p14="http://schemas.microsoft.com/office/powerpoint/2010/main" val="60262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2EC1-0385-43A2-8823-6556F87D622A}"/>
              </a:ext>
            </a:extLst>
          </p:cNvPr>
          <p:cNvSpPr>
            <a:spLocks noGrp="1"/>
          </p:cNvSpPr>
          <p:nvPr>
            <p:ph type="title"/>
          </p:nvPr>
        </p:nvSpPr>
        <p:spPr/>
        <p:txBody>
          <a:bodyPr/>
          <a:lstStyle/>
          <a:p>
            <a:r>
              <a:rPr lang="en-GB" sz="3200" b="1" dirty="0">
                <a:solidFill>
                  <a:srgbClr val="FF00FF"/>
                </a:solidFill>
              </a:rPr>
              <a:t>Task: The Human Power-o-meter</a:t>
            </a:r>
          </a:p>
        </p:txBody>
      </p:sp>
      <p:sp>
        <p:nvSpPr>
          <p:cNvPr id="3" name="Content Placeholder 2">
            <a:extLst>
              <a:ext uri="{FF2B5EF4-FFF2-40B4-BE49-F238E27FC236}">
                <a16:creationId xmlns:a16="http://schemas.microsoft.com/office/drawing/2014/main" id="{6EADA99A-0135-4CF7-B593-772FFD431602}"/>
              </a:ext>
            </a:extLst>
          </p:cNvPr>
          <p:cNvSpPr>
            <a:spLocks noGrp="1"/>
          </p:cNvSpPr>
          <p:nvPr>
            <p:ph sz="half" idx="1"/>
          </p:nvPr>
        </p:nvSpPr>
        <p:spPr>
          <a:xfrm>
            <a:off x="609600" y="1379483"/>
            <a:ext cx="3886200" cy="4640317"/>
          </a:xfrm>
        </p:spPr>
        <p:txBody>
          <a:bodyPr/>
          <a:lstStyle/>
          <a:p>
            <a:pPr marL="0" indent="0">
              <a:buClr>
                <a:srgbClr val="7030A0"/>
              </a:buClr>
              <a:buNone/>
            </a:pPr>
            <a:r>
              <a:rPr lang="en-GB" b="1" dirty="0">
                <a:solidFill>
                  <a:srgbClr val="FF00FF"/>
                </a:solidFill>
                <a:latin typeface="Arial" panose="020B0604020202020204" pitchFamily="34" charset="0"/>
                <a:cs typeface="Arial" panose="020B0604020202020204" pitchFamily="34" charset="0"/>
              </a:rPr>
              <a:t>Move to the place on the dial that matches the level of teacher empowerment in your school in relation to:</a:t>
            </a:r>
          </a:p>
        </p:txBody>
      </p:sp>
      <p:sp>
        <p:nvSpPr>
          <p:cNvPr id="4" name="Content Placeholder 3">
            <a:extLst>
              <a:ext uri="{FF2B5EF4-FFF2-40B4-BE49-F238E27FC236}">
                <a16:creationId xmlns:a16="http://schemas.microsoft.com/office/drawing/2014/main" id="{4D296E93-F5CC-4D55-8954-8C21ABED12A8}"/>
              </a:ext>
            </a:extLst>
          </p:cNvPr>
          <p:cNvSpPr>
            <a:spLocks noGrp="1"/>
          </p:cNvSpPr>
          <p:nvPr>
            <p:ph sz="half" idx="2"/>
          </p:nvPr>
        </p:nvSpPr>
        <p:spPr>
          <a:xfrm>
            <a:off x="4648200" y="1379483"/>
            <a:ext cx="3886200" cy="4524703"/>
          </a:xfrm>
        </p:spPr>
        <p:txBody>
          <a:bodyPr/>
          <a:lstStyle/>
          <a:p>
            <a:pPr>
              <a:buClr>
                <a:srgbClr val="7030A0"/>
              </a:buClr>
            </a:pPr>
            <a:r>
              <a:rPr lang="en-GB" sz="2600" b="1" dirty="0">
                <a:solidFill>
                  <a:srgbClr val="FF00FF"/>
                </a:solidFill>
                <a:latin typeface="Arial" panose="020B0604020202020204" pitchFamily="34" charset="0"/>
                <a:cs typeface="Arial" panose="020B0604020202020204" pitchFamily="34" charset="0"/>
              </a:rPr>
              <a:t>Workload</a:t>
            </a:r>
          </a:p>
          <a:p>
            <a:pPr>
              <a:buClr>
                <a:srgbClr val="7030A0"/>
              </a:buClr>
            </a:pPr>
            <a:r>
              <a:rPr lang="en-GB" sz="2600" b="1" dirty="0">
                <a:solidFill>
                  <a:srgbClr val="FF00FF"/>
                </a:solidFill>
                <a:latin typeface="Arial" panose="020B0604020202020204" pitchFamily="34" charset="0"/>
                <a:cs typeface="Arial" panose="020B0604020202020204" pitchFamily="34" charset="0"/>
              </a:rPr>
              <a:t>Wellbeing</a:t>
            </a:r>
          </a:p>
          <a:p>
            <a:pPr>
              <a:buClr>
                <a:srgbClr val="7030A0"/>
              </a:buClr>
            </a:pPr>
            <a:r>
              <a:rPr lang="en-GB" sz="2600" b="1" dirty="0">
                <a:solidFill>
                  <a:srgbClr val="FF00FF"/>
                </a:solidFill>
                <a:latin typeface="Arial" panose="020B0604020202020204" pitchFamily="34" charset="0"/>
                <a:cs typeface="Arial" panose="020B0604020202020204" pitchFamily="34" charset="0"/>
              </a:rPr>
              <a:t>Curriculum and Pedagogy</a:t>
            </a:r>
          </a:p>
          <a:p>
            <a:pPr>
              <a:buClr>
                <a:srgbClr val="7030A0"/>
              </a:buClr>
            </a:pPr>
            <a:r>
              <a:rPr lang="en-GB" sz="2600" b="1" dirty="0">
                <a:solidFill>
                  <a:srgbClr val="FF00FF"/>
                </a:solidFill>
                <a:latin typeface="Arial" panose="020B0604020202020204" pitchFamily="34" charset="0"/>
                <a:cs typeface="Arial" panose="020B0604020202020204" pitchFamily="34" charset="0"/>
              </a:rPr>
              <a:t>Assessment </a:t>
            </a:r>
          </a:p>
          <a:p>
            <a:pPr>
              <a:buClr>
                <a:srgbClr val="7030A0"/>
              </a:buClr>
            </a:pPr>
            <a:r>
              <a:rPr lang="en-GB" sz="2600" b="1" dirty="0">
                <a:solidFill>
                  <a:srgbClr val="FF00FF"/>
                </a:solidFill>
                <a:latin typeface="Arial" panose="020B0604020202020204" pitchFamily="34" charset="0"/>
                <a:cs typeface="Arial" panose="020B0604020202020204" pitchFamily="34" charset="0"/>
              </a:rPr>
              <a:t>Equity and equality</a:t>
            </a:r>
          </a:p>
          <a:p>
            <a:pPr>
              <a:buClr>
                <a:srgbClr val="7030A0"/>
              </a:buClr>
            </a:pPr>
            <a:r>
              <a:rPr lang="en-GB" sz="2600" b="1" dirty="0">
                <a:solidFill>
                  <a:srgbClr val="FF00FF"/>
                </a:solidFill>
                <a:latin typeface="Arial" panose="020B0604020202020204" pitchFamily="34" charset="0"/>
                <a:cs typeface="Arial" panose="020B0604020202020204" pitchFamily="34" charset="0"/>
              </a:rPr>
              <a:t>School spending</a:t>
            </a:r>
          </a:p>
          <a:p>
            <a:pPr>
              <a:buClr>
                <a:srgbClr val="7030A0"/>
              </a:buClr>
            </a:pPr>
            <a:r>
              <a:rPr lang="en-GB" sz="2600" b="1" dirty="0">
                <a:solidFill>
                  <a:srgbClr val="FF00FF"/>
                </a:solidFill>
                <a:latin typeface="Arial" panose="020B0604020202020204" pitchFamily="34" charset="0"/>
                <a:cs typeface="Arial" panose="020B0604020202020204" pitchFamily="34" charset="0"/>
              </a:rPr>
              <a:t>Improvement planning</a:t>
            </a:r>
            <a:endParaRPr lang="en-GB" dirty="0"/>
          </a:p>
          <a:p>
            <a:pPr>
              <a:buClr>
                <a:srgbClr val="7030A0"/>
              </a:buClr>
            </a:pPr>
            <a:r>
              <a:rPr lang="en-GB" sz="2600" b="1" dirty="0">
                <a:solidFill>
                  <a:srgbClr val="FF00FF"/>
                </a:solidFill>
                <a:latin typeface="Arial" panose="020B0604020202020204" pitchFamily="34" charset="0"/>
                <a:cs typeface="Arial" panose="020B0604020202020204" pitchFamily="34" charset="0"/>
              </a:rPr>
              <a:t>Professional learning</a:t>
            </a:r>
          </a:p>
        </p:txBody>
      </p:sp>
      <p:pic>
        <p:nvPicPr>
          <p:cNvPr id="5" name="Content Placeholder 4" descr="A picture containing clock, drawing&#10;&#10;Description automatically generated">
            <a:extLst>
              <a:ext uri="{FF2B5EF4-FFF2-40B4-BE49-F238E27FC236}">
                <a16:creationId xmlns:a16="http://schemas.microsoft.com/office/drawing/2014/main" id="{B5F00E51-AE68-4B7C-9A96-B424BF3FB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6800" y="3805120"/>
            <a:ext cx="3004457" cy="186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7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2CA5-267B-4225-85B5-DBB2BB34B74C}"/>
              </a:ext>
            </a:extLst>
          </p:cNvPr>
          <p:cNvSpPr>
            <a:spLocks noGrp="1"/>
          </p:cNvSpPr>
          <p:nvPr>
            <p:ph type="title"/>
          </p:nvPr>
        </p:nvSpPr>
        <p:spPr/>
        <p:txBody>
          <a:bodyPr/>
          <a:lstStyle/>
          <a:p>
            <a:r>
              <a:rPr lang="en-GB" b="1" dirty="0">
                <a:solidFill>
                  <a:srgbClr val="FF00FF"/>
                </a:solidFill>
                <a:latin typeface="Arial" panose="020B0604020202020204" pitchFamily="34" charset="0"/>
                <a:cs typeface="Arial" panose="020B0604020202020204" pitchFamily="34" charset="0"/>
              </a:rPr>
              <a:t>The EIS Vision</a:t>
            </a:r>
          </a:p>
        </p:txBody>
      </p:sp>
      <p:sp>
        <p:nvSpPr>
          <p:cNvPr id="4" name="Content Placeholder 3">
            <a:extLst>
              <a:ext uri="{FF2B5EF4-FFF2-40B4-BE49-F238E27FC236}">
                <a16:creationId xmlns:a16="http://schemas.microsoft.com/office/drawing/2014/main" id="{C61A2FA4-2C33-4806-ACAD-C06A2337E05B}"/>
              </a:ext>
            </a:extLst>
          </p:cNvPr>
          <p:cNvSpPr>
            <a:spLocks noGrp="1"/>
          </p:cNvSpPr>
          <p:nvPr>
            <p:ph sz="half" idx="2"/>
          </p:nvPr>
        </p:nvSpPr>
        <p:spPr/>
        <p:txBody>
          <a:bodyPr/>
          <a:lstStyle/>
          <a:p>
            <a:pPr marL="0" indent="0">
              <a:buClr>
                <a:srgbClr val="7030A0"/>
              </a:buClr>
              <a:buNone/>
            </a:pPr>
            <a:r>
              <a:rPr lang="en-GB" sz="2400" b="1" dirty="0">
                <a:solidFill>
                  <a:srgbClr val="FF00FF"/>
                </a:solidFill>
                <a:latin typeface="Arial" panose="020B0604020202020204" pitchFamily="34" charset="0"/>
                <a:cs typeface="Arial" panose="020B0604020202020204" pitchFamily="34" charset="0"/>
              </a:rPr>
              <a:t>Teachers involved in </a:t>
            </a:r>
          </a:p>
          <a:p>
            <a:pPr marL="0" indent="0">
              <a:buClr>
                <a:srgbClr val="7030A0"/>
              </a:buClr>
              <a:buNone/>
            </a:pPr>
            <a:r>
              <a:rPr lang="en-GB" sz="2400" b="1" dirty="0">
                <a:solidFill>
                  <a:srgbClr val="FF00FF"/>
                </a:solidFill>
                <a:latin typeface="Arial" panose="020B0604020202020204" pitchFamily="34" charset="0"/>
                <a:cs typeface="Arial" panose="020B0604020202020204" pitchFamily="34" charset="0"/>
              </a:rPr>
              <a:t>key decision making processes affecting:</a:t>
            </a:r>
          </a:p>
          <a:p>
            <a:pPr>
              <a:buClr>
                <a:srgbClr val="7030A0"/>
              </a:buClr>
            </a:pPr>
            <a:r>
              <a:rPr lang="en-GB" sz="2400" b="1" dirty="0">
                <a:solidFill>
                  <a:srgbClr val="FF00FF"/>
                </a:solidFill>
                <a:latin typeface="Arial" panose="020B0604020202020204" pitchFamily="34" charset="0"/>
                <a:cs typeface="Arial" panose="020B0604020202020204" pitchFamily="34" charset="0"/>
              </a:rPr>
              <a:t>learning, teaching and assessment</a:t>
            </a:r>
          </a:p>
          <a:p>
            <a:pPr>
              <a:buClr>
                <a:srgbClr val="7030A0"/>
              </a:buClr>
            </a:pPr>
            <a:r>
              <a:rPr lang="en-GB" sz="2400" b="1" dirty="0">
                <a:solidFill>
                  <a:srgbClr val="FF00FF"/>
                </a:solidFill>
                <a:latin typeface="Arial" panose="020B0604020202020204" pitchFamily="34" charset="0"/>
                <a:cs typeface="Arial" panose="020B0604020202020204" pitchFamily="34" charset="0"/>
              </a:rPr>
              <a:t>whole school policy and ethos</a:t>
            </a:r>
          </a:p>
          <a:p>
            <a:pPr>
              <a:buClr>
                <a:srgbClr val="7030A0"/>
              </a:buClr>
            </a:pPr>
            <a:r>
              <a:rPr lang="en-GB" sz="2400" b="1" dirty="0">
                <a:solidFill>
                  <a:srgbClr val="FF00FF"/>
                </a:solidFill>
                <a:latin typeface="Arial" panose="020B0604020202020204" pitchFamily="34" charset="0"/>
                <a:cs typeface="Arial" panose="020B0604020202020204" pitchFamily="34" charset="0"/>
              </a:rPr>
              <a:t>school finances and resources</a:t>
            </a:r>
          </a:p>
          <a:p>
            <a:pPr>
              <a:buClr>
                <a:srgbClr val="7030A0"/>
              </a:buClr>
            </a:pPr>
            <a:r>
              <a:rPr lang="en-GB" sz="2400" b="1" dirty="0">
                <a:solidFill>
                  <a:srgbClr val="FF00FF"/>
                </a:solidFill>
                <a:latin typeface="Arial" panose="020B0604020202020204" pitchFamily="34" charset="0"/>
                <a:cs typeface="Arial" panose="020B0604020202020204" pitchFamily="34" charset="0"/>
              </a:rPr>
              <a:t>Workload and wellbeing</a:t>
            </a:r>
          </a:p>
          <a:p>
            <a:endParaRPr lang="en-GB" dirty="0"/>
          </a:p>
        </p:txBody>
      </p:sp>
      <p:pic>
        <p:nvPicPr>
          <p:cNvPr id="5" name="Content Placeholder 4" descr="A picture containing drawing&#10;&#10;Description automatically generated">
            <a:extLst>
              <a:ext uri="{FF2B5EF4-FFF2-40B4-BE49-F238E27FC236}">
                <a16:creationId xmlns:a16="http://schemas.microsoft.com/office/drawing/2014/main" id="{340113B4-32CB-438A-AECF-BFF9492285E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799" y="1327656"/>
            <a:ext cx="3752193" cy="4692144"/>
          </a:xfrm>
          <a:prstGeom prst="rect">
            <a:avLst/>
          </a:prstGeom>
        </p:spPr>
      </p:pic>
    </p:spTree>
    <p:extLst>
      <p:ext uri="{BB962C8B-B14F-4D97-AF65-F5344CB8AC3E}">
        <p14:creationId xmlns:p14="http://schemas.microsoft.com/office/powerpoint/2010/main" val="30073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706B-9284-4BD8-9874-75B749B5465F}"/>
              </a:ext>
            </a:extLst>
          </p:cNvPr>
          <p:cNvSpPr>
            <a:spLocks noGrp="1"/>
          </p:cNvSpPr>
          <p:nvPr>
            <p:ph type="title"/>
          </p:nvPr>
        </p:nvSpPr>
        <p:spPr/>
        <p:txBody>
          <a:bodyPr/>
          <a:lstStyle/>
          <a:p>
            <a:r>
              <a:rPr lang="en-GB" b="1" dirty="0">
                <a:solidFill>
                  <a:srgbClr val="FF00FF"/>
                </a:solidFill>
                <a:latin typeface="Arial" panose="020B0604020202020204" pitchFamily="34" charset="0"/>
                <a:cs typeface="Arial" panose="020B0604020202020204" pitchFamily="34" charset="0"/>
              </a:rPr>
              <a:t>Shifting the dial</a:t>
            </a:r>
            <a:endParaRPr lang="en-GB" dirty="0"/>
          </a:p>
        </p:txBody>
      </p:sp>
      <p:sp>
        <p:nvSpPr>
          <p:cNvPr id="3" name="Content Placeholder 2">
            <a:extLst>
              <a:ext uri="{FF2B5EF4-FFF2-40B4-BE49-F238E27FC236}">
                <a16:creationId xmlns:a16="http://schemas.microsoft.com/office/drawing/2014/main" id="{D5B073FE-3579-44A9-B802-4BAB6E29A25F}"/>
              </a:ext>
            </a:extLst>
          </p:cNvPr>
          <p:cNvSpPr>
            <a:spLocks noGrp="1"/>
          </p:cNvSpPr>
          <p:nvPr>
            <p:ph sz="half" idx="1"/>
          </p:nvPr>
        </p:nvSpPr>
        <p:spPr/>
        <p:txBody>
          <a:bodyPr/>
          <a:lstStyle/>
          <a:p>
            <a:pPr>
              <a:buClr>
                <a:srgbClr val="7030A0"/>
              </a:buClr>
              <a:buFont typeface="Wingdings" panose="05000000000000000000" pitchFamily="2" charset="2"/>
              <a:buChar char="ü"/>
            </a:pPr>
            <a:r>
              <a:rPr lang="en-GB" sz="2000" dirty="0">
                <a:solidFill>
                  <a:srgbClr val="FF00FF"/>
                </a:solidFill>
              </a:rPr>
              <a:t>Teaching approaches</a:t>
            </a:r>
          </a:p>
          <a:p>
            <a:pPr>
              <a:buClr>
                <a:srgbClr val="7030A0"/>
              </a:buClr>
              <a:buFont typeface="Wingdings" panose="05000000000000000000" pitchFamily="2" charset="2"/>
              <a:buChar char="ü"/>
            </a:pPr>
            <a:r>
              <a:rPr lang="en-GB" sz="2000" dirty="0">
                <a:solidFill>
                  <a:srgbClr val="FF00FF"/>
                </a:solidFill>
              </a:rPr>
              <a:t>Teaching resources</a:t>
            </a:r>
          </a:p>
          <a:p>
            <a:pPr>
              <a:buClr>
                <a:srgbClr val="7030A0"/>
              </a:buClr>
              <a:buFont typeface="Wingdings" panose="05000000000000000000" pitchFamily="2" charset="2"/>
              <a:buChar char="ü"/>
            </a:pPr>
            <a:r>
              <a:rPr lang="en-GB" sz="2000" dirty="0">
                <a:solidFill>
                  <a:srgbClr val="FF00FF"/>
                </a:solidFill>
              </a:rPr>
              <a:t>Assessment methodology</a:t>
            </a:r>
          </a:p>
          <a:p>
            <a:pPr>
              <a:buClr>
                <a:srgbClr val="7030A0"/>
              </a:buClr>
              <a:buFont typeface="Wingdings" panose="05000000000000000000" pitchFamily="2" charset="2"/>
              <a:buChar char="ü"/>
            </a:pPr>
            <a:r>
              <a:rPr lang="en-GB" sz="2000" dirty="0">
                <a:solidFill>
                  <a:srgbClr val="FF00FF"/>
                </a:solidFill>
              </a:rPr>
              <a:t>Working groups on school policy- cost of the school day, LGBTI equality, literacy</a:t>
            </a:r>
          </a:p>
          <a:p>
            <a:pPr>
              <a:buClr>
                <a:srgbClr val="7030A0"/>
              </a:buClr>
              <a:buFont typeface="Wingdings" panose="05000000000000000000" pitchFamily="2" charset="2"/>
              <a:buChar char="ü"/>
            </a:pPr>
            <a:r>
              <a:rPr lang="en-GB" sz="2000" dirty="0">
                <a:solidFill>
                  <a:srgbClr val="FF00FF"/>
                </a:solidFill>
              </a:rPr>
              <a:t>School finance committee</a:t>
            </a:r>
          </a:p>
          <a:p>
            <a:pPr>
              <a:buClr>
                <a:srgbClr val="7030A0"/>
              </a:buClr>
              <a:buFont typeface="Wingdings" panose="05000000000000000000" pitchFamily="2" charset="2"/>
              <a:buChar char="ü"/>
            </a:pPr>
            <a:r>
              <a:rPr lang="en-GB" sz="2000" dirty="0">
                <a:solidFill>
                  <a:srgbClr val="FF00FF"/>
                </a:solidFill>
              </a:rPr>
              <a:t>PEF funding</a:t>
            </a:r>
          </a:p>
          <a:p>
            <a:pPr>
              <a:buClr>
                <a:srgbClr val="7030A0"/>
              </a:buClr>
              <a:buFont typeface="Wingdings" panose="05000000000000000000" pitchFamily="2" charset="2"/>
              <a:buChar char="ü"/>
            </a:pPr>
            <a:r>
              <a:rPr lang="en-GB" sz="2000" dirty="0">
                <a:solidFill>
                  <a:srgbClr val="FF00FF"/>
                </a:solidFill>
              </a:rPr>
              <a:t>School Improvement Plan/Working Time Agreement/School Calendar</a:t>
            </a:r>
          </a:p>
          <a:p>
            <a:endParaRPr lang="en-GB" dirty="0"/>
          </a:p>
        </p:txBody>
      </p:sp>
      <p:pic>
        <p:nvPicPr>
          <p:cNvPr id="5" name="Content Placeholder 4" descr="A picture containing drawing&#10;&#10;Description automatically generated">
            <a:extLst>
              <a:ext uri="{FF2B5EF4-FFF2-40B4-BE49-F238E27FC236}">
                <a16:creationId xmlns:a16="http://schemas.microsoft.com/office/drawing/2014/main" id="{9D336492-1EDF-42C0-8877-7AAD1E468D4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1922" y="1600200"/>
            <a:ext cx="3118795" cy="3728545"/>
          </a:xfrm>
          <a:prstGeom prst="rect">
            <a:avLst/>
          </a:prstGeom>
        </p:spPr>
      </p:pic>
    </p:spTree>
    <p:extLst>
      <p:ext uri="{BB962C8B-B14F-4D97-AF65-F5344CB8AC3E}">
        <p14:creationId xmlns:p14="http://schemas.microsoft.com/office/powerpoint/2010/main" val="245838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32FD-8BF9-4640-BE02-68DDD5F4EAF6}"/>
              </a:ext>
            </a:extLst>
          </p:cNvPr>
          <p:cNvSpPr>
            <a:spLocks noGrp="1"/>
          </p:cNvSpPr>
          <p:nvPr>
            <p:ph type="title"/>
          </p:nvPr>
        </p:nvSpPr>
        <p:spPr/>
        <p:txBody>
          <a:bodyPr/>
          <a:lstStyle/>
          <a:p>
            <a:r>
              <a:rPr lang="en-GB" dirty="0">
                <a:solidFill>
                  <a:srgbClr val="FF00FF"/>
                </a:solidFill>
              </a:rPr>
              <a:t>Task: Postcard Pledge </a:t>
            </a:r>
          </a:p>
        </p:txBody>
      </p:sp>
      <p:sp>
        <p:nvSpPr>
          <p:cNvPr id="3" name="Content Placeholder 2">
            <a:extLst>
              <a:ext uri="{FF2B5EF4-FFF2-40B4-BE49-F238E27FC236}">
                <a16:creationId xmlns:a16="http://schemas.microsoft.com/office/drawing/2014/main" id="{1EED890A-1F0E-4246-9377-5A3241299734}"/>
              </a:ext>
            </a:extLst>
          </p:cNvPr>
          <p:cNvSpPr>
            <a:spLocks noGrp="1"/>
          </p:cNvSpPr>
          <p:nvPr>
            <p:ph sz="half" idx="1"/>
          </p:nvPr>
        </p:nvSpPr>
        <p:spPr/>
        <p:txBody>
          <a:bodyPr/>
          <a:lstStyle/>
          <a:p>
            <a:pPr marL="0" indent="0">
              <a:buNone/>
            </a:pPr>
            <a:r>
              <a:rPr lang="en-GB" sz="2400" dirty="0">
                <a:solidFill>
                  <a:srgbClr val="7030A0"/>
                </a:solidFill>
              </a:rPr>
              <a:t>Choose a priority area for you in your context.</a:t>
            </a:r>
          </a:p>
          <a:p>
            <a:pPr marL="0" indent="0">
              <a:buNone/>
            </a:pPr>
            <a:r>
              <a:rPr lang="en-GB" sz="2400" dirty="0">
                <a:solidFill>
                  <a:srgbClr val="7030A0"/>
                </a:solidFill>
              </a:rPr>
              <a:t>Think about the current balance of power. What needs to shift?</a:t>
            </a:r>
          </a:p>
          <a:p>
            <a:pPr marL="0" indent="0">
              <a:buNone/>
            </a:pPr>
            <a:r>
              <a:rPr lang="en-GB" sz="2400" dirty="0">
                <a:solidFill>
                  <a:srgbClr val="7030A0"/>
                </a:solidFill>
              </a:rPr>
              <a:t>How could this be achieved?</a:t>
            </a:r>
          </a:p>
          <a:p>
            <a:pPr marL="0" indent="0">
              <a:buNone/>
            </a:pPr>
            <a:r>
              <a:rPr lang="en-GB" sz="2400" dirty="0">
                <a:solidFill>
                  <a:srgbClr val="7030A0"/>
                </a:solidFill>
              </a:rPr>
              <a:t>What are the potential barriers?</a:t>
            </a:r>
          </a:p>
          <a:p>
            <a:pPr marL="0" indent="0">
              <a:buNone/>
            </a:pPr>
            <a:r>
              <a:rPr lang="en-GB" sz="2400" dirty="0">
                <a:solidFill>
                  <a:srgbClr val="7030A0"/>
                </a:solidFill>
              </a:rPr>
              <a:t>What can you do to help make it happen?</a:t>
            </a:r>
          </a:p>
        </p:txBody>
      </p:sp>
      <p:sp>
        <p:nvSpPr>
          <p:cNvPr id="4" name="Content Placeholder 3">
            <a:extLst>
              <a:ext uri="{FF2B5EF4-FFF2-40B4-BE49-F238E27FC236}">
                <a16:creationId xmlns:a16="http://schemas.microsoft.com/office/drawing/2014/main" id="{A80AEF38-F672-436F-96C3-B73C9D8BD279}"/>
              </a:ext>
            </a:extLst>
          </p:cNvPr>
          <p:cNvSpPr>
            <a:spLocks noGrp="1"/>
          </p:cNvSpPr>
          <p:nvPr>
            <p:ph sz="half" idx="2"/>
          </p:nvPr>
        </p:nvSpPr>
        <p:spPr/>
        <p:txBody>
          <a:bodyPr/>
          <a:lstStyle/>
          <a:p>
            <a:pPr>
              <a:buClr>
                <a:srgbClr val="7030A0"/>
              </a:buClr>
            </a:pPr>
            <a:r>
              <a:rPr lang="en-GB" sz="2200" dirty="0">
                <a:solidFill>
                  <a:srgbClr val="FF00FF"/>
                </a:solidFill>
              </a:rPr>
              <a:t>Workload and wellbeing</a:t>
            </a:r>
          </a:p>
          <a:p>
            <a:pPr>
              <a:buClr>
                <a:srgbClr val="7030A0"/>
              </a:buClr>
            </a:pPr>
            <a:r>
              <a:rPr lang="en-GB" sz="2200" dirty="0">
                <a:solidFill>
                  <a:srgbClr val="FF00FF"/>
                </a:solidFill>
              </a:rPr>
              <a:t>Curriculum</a:t>
            </a:r>
          </a:p>
          <a:p>
            <a:pPr>
              <a:buClr>
                <a:srgbClr val="7030A0"/>
              </a:buClr>
            </a:pPr>
            <a:r>
              <a:rPr lang="en-GB" sz="2200" dirty="0">
                <a:solidFill>
                  <a:srgbClr val="FF00FF"/>
                </a:solidFill>
              </a:rPr>
              <a:t>Pedagogy and resources</a:t>
            </a:r>
          </a:p>
          <a:p>
            <a:pPr>
              <a:buClr>
                <a:srgbClr val="7030A0"/>
              </a:buClr>
            </a:pPr>
            <a:r>
              <a:rPr lang="en-GB" sz="2200" dirty="0">
                <a:solidFill>
                  <a:srgbClr val="FF00FF"/>
                </a:solidFill>
              </a:rPr>
              <a:t>Assessment methodology</a:t>
            </a:r>
          </a:p>
          <a:p>
            <a:pPr>
              <a:buClr>
                <a:srgbClr val="7030A0"/>
              </a:buClr>
            </a:pPr>
            <a:r>
              <a:rPr lang="en-GB" sz="2200" dirty="0">
                <a:solidFill>
                  <a:srgbClr val="FF00FF"/>
                </a:solidFill>
              </a:rPr>
              <a:t>School policy</a:t>
            </a:r>
          </a:p>
          <a:p>
            <a:pPr>
              <a:buClr>
                <a:srgbClr val="7030A0"/>
              </a:buClr>
            </a:pPr>
            <a:r>
              <a:rPr lang="en-GB" sz="2200" dirty="0">
                <a:solidFill>
                  <a:srgbClr val="FF00FF"/>
                </a:solidFill>
              </a:rPr>
              <a:t>School finances, incl. PEF funding</a:t>
            </a:r>
          </a:p>
          <a:p>
            <a:pPr>
              <a:buClr>
                <a:srgbClr val="7030A0"/>
              </a:buClr>
            </a:pPr>
            <a:r>
              <a:rPr lang="en-GB" sz="2200" dirty="0">
                <a:solidFill>
                  <a:srgbClr val="FF00FF"/>
                </a:solidFill>
              </a:rPr>
              <a:t>School Improvement Plan/Working Time Agreement/School Calendar</a:t>
            </a:r>
          </a:p>
          <a:p>
            <a:pPr>
              <a:buClr>
                <a:srgbClr val="7030A0"/>
              </a:buClr>
            </a:pPr>
            <a:r>
              <a:rPr lang="en-GB" sz="2200" dirty="0">
                <a:solidFill>
                  <a:srgbClr val="FF00FF"/>
                </a:solidFill>
              </a:rPr>
              <a:t>Other?</a:t>
            </a:r>
          </a:p>
          <a:p>
            <a:endParaRPr lang="en-GB" dirty="0"/>
          </a:p>
        </p:txBody>
      </p:sp>
    </p:spTree>
    <p:extLst>
      <p:ext uri="{BB962C8B-B14F-4D97-AF65-F5344CB8AC3E}">
        <p14:creationId xmlns:p14="http://schemas.microsoft.com/office/powerpoint/2010/main" val="100969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800" dirty="0"/>
              <a:t> </a:t>
            </a:r>
            <a:r>
              <a:rPr lang="en-US" altLang="en-US" dirty="0">
                <a:solidFill>
                  <a:srgbClr val="FF00FF"/>
                </a:solidFill>
              </a:rPr>
              <a:t>Overview and Aims</a:t>
            </a:r>
          </a:p>
        </p:txBody>
      </p:sp>
      <p:sp>
        <p:nvSpPr>
          <p:cNvPr id="39939" name="Rectangle 3"/>
          <p:cNvSpPr>
            <a:spLocks noGrp="1" noChangeArrowheads="1"/>
          </p:cNvSpPr>
          <p:nvPr>
            <p:ph type="body" idx="1"/>
          </p:nvPr>
        </p:nvSpPr>
        <p:spPr>
          <a:xfrm>
            <a:off x="609600" y="1428751"/>
            <a:ext cx="8015286" cy="4892150"/>
          </a:xfrm>
        </p:spPr>
        <p:txBody>
          <a:bodyPr/>
          <a:lstStyle/>
          <a:p>
            <a:pPr marL="0" indent="0" eaLnBrk="1" hangingPunct="1">
              <a:buNone/>
            </a:pPr>
            <a:endParaRPr lang="en-GB" altLang="en-US" sz="2000" b="1" dirty="0"/>
          </a:p>
          <a:p>
            <a:pPr marL="0" indent="0" eaLnBrk="1" hangingPunct="1">
              <a:buNone/>
            </a:pPr>
            <a:r>
              <a:rPr lang="en-GB" altLang="en-US" sz="2000" b="1" dirty="0">
                <a:solidFill>
                  <a:srgbClr val="7030A0"/>
                </a:solidFill>
              </a:rPr>
              <a:t>The aim of this session is to e</a:t>
            </a:r>
            <a:r>
              <a:rPr lang="en-GB" altLang="en-US" sz="2000" dirty="0">
                <a:solidFill>
                  <a:srgbClr val="7030A0"/>
                </a:solidFill>
              </a:rPr>
              <a:t>nhance your understanding of:</a:t>
            </a:r>
          </a:p>
          <a:p>
            <a:pPr marL="0" indent="0" eaLnBrk="1" hangingPunct="1">
              <a:buNone/>
            </a:pPr>
            <a:endParaRPr lang="en-GB" altLang="en-US" sz="2000" dirty="0"/>
          </a:p>
          <a:p>
            <a:pPr lvl="1" eaLnBrk="1" hangingPunct="1">
              <a:buFont typeface="Wingdings" panose="05000000000000000000" pitchFamily="2" charset="2"/>
              <a:buChar char="ü"/>
            </a:pPr>
            <a:r>
              <a:rPr lang="en-GB" altLang="en-US" sz="2000" dirty="0">
                <a:solidFill>
                  <a:srgbClr val="FF00FF"/>
                </a:solidFill>
              </a:rPr>
              <a:t> </a:t>
            </a:r>
            <a:r>
              <a:rPr lang="en-GB" altLang="en-US" sz="2000" b="1" dirty="0">
                <a:solidFill>
                  <a:srgbClr val="FF00FF"/>
                </a:solidFill>
              </a:rPr>
              <a:t>the EIS vision of the empowered school</a:t>
            </a:r>
          </a:p>
          <a:p>
            <a:pPr lvl="1" eaLnBrk="1" hangingPunct="1">
              <a:buFont typeface="Wingdings" panose="05000000000000000000" pitchFamily="2" charset="2"/>
              <a:buChar char="ü"/>
            </a:pPr>
            <a:endParaRPr lang="en-GB" altLang="en-US" sz="2000" b="1" dirty="0">
              <a:solidFill>
                <a:srgbClr val="FF00FF"/>
              </a:solidFill>
            </a:endParaRPr>
          </a:p>
          <a:p>
            <a:pPr lvl="1" eaLnBrk="1" hangingPunct="1">
              <a:buFont typeface="Wingdings" panose="05000000000000000000" pitchFamily="2" charset="2"/>
              <a:buChar char="ü"/>
            </a:pPr>
            <a:r>
              <a:rPr lang="en-GB" altLang="en-US" sz="2000" b="1" dirty="0">
                <a:solidFill>
                  <a:srgbClr val="FF00FF"/>
                </a:solidFill>
              </a:rPr>
              <a:t>the relationship between the empowerment agenda, wellbeing and workload control </a:t>
            </a:r>
          </a:p>
          <a:p>
            <a:pPr marL="457200" lvl="1" indent="0" eaLnBrk="1" hangingPunct="1">
              <a:buNone/>
            </a:pPr>
            <a:endParaRPr lang="en-GB" altLang="en-US" sz="2000" b="1" dirty="0">
              <a:solidFill>
                <a:srgbClr val="FF00FF"/>
              </a:solidFill>
            </a:endParaRPr>
          </a:p>
          <a:p>
            <a:pPr lvl="1" eaLnBrk="1" hangingPunct="1">
              <a:buFont typeface="Wingdings" panose="05000000000000000000" pitchFamily="2" charset="2"/>
              <a:buChar char="ü"/>
            </a:pPr>
            <a:r>
              <a:rPr lang="en-GB" altLang="en-US" sz="2000" b="1" dirty="0">
                <a:solidFill>
                  <a:srgbClr val="FF00FF"/>
                </a:solidFill>
              </a:rPr>
              <a:t>the importance of teacher agency in relation to curriculum, pedagogy and assessment</a:t>
            </a:r>
          </a:p>
          <a:p>
            <a:pPr marL="457200" lvl="1" indent="0" eaLnBrk="1" hangingPunct="1">
              <a:buNone/>
            </a:pPr>
            <a:endParaRPr lang="en-GB" altLang="en-US" sz="1900" dirty="0"/>
          </a:p>
          <a:p>
            <a:pPr marL="971550" eaLnBrk="1" hangingPunct="1">
              <a:buFontTx/>
              <a:buChar char="-"/>
            </a:pPr>
            <a:endParaRPr lang="en-GB" altLang="en-US" sz="1900" dirty="0"/>
          </a:p>
          <a:p>
            <a:pPr marL="628650" indent="0" eaLnBrk="1" hangingPunct="1">
              <a:buNone/>
            </a:pPr>
            <a:endParaRPr lang="en-GB" altLang="en-US" sz="1900" dirty="0"/>
          </a:p>
          <a:p>
            <a:pPr marL="628650" indent="0" eaLnBrk="1" hangingPunct="1">
              <a:buNone/>
            </a:pPr>
            <a:endParaRPr lang="en-US" altLang="en-US" sz="1900" dirty="0"/>
          </a:p>
        </p:txBody>
      </p:sp>
    </p:spTree>
    <p:extLst>
      <p:ext uri="{BB962C8B-B14F-4D97-AF65-F5344CB8AC3E}">
        <p14:creationId xmlns:p14="http://schemas.microsoft.com/office/powerpoint/2010/main" val="772265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Effect transition="in" filter="fade">
                                      <p:cBhvr>
                                        <p:cTn id="7" dur="1000"/>
                                        <p:tgtEl>
                                          <p:spTgt spid="39939">
                                            <p:txEl>
                                              <p:pRg st="3" end="3"/>
                                            </p:txEl>
                                          </p:spTgt>
                                        </p:tgtEl>
                                      </p:cBhvr>
                                    </p:animEffect>
                                    <p:anim calcmode="lin" valueType="num">
                                      <p:cBhvr>
                                        <p:cTn id="8"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xEl>
                                              <p:pRg st="5" end="5"/>
                                            </p:txEl>
                                          </p:spTgt>
                                        </p:tgtEl>
                                        <p:attrNameLst>
                                          <p:attrName>style.visibility</p:attrName>
                                        </p:attrNameLst>
                                      </p:cBhvr>
                                      <p:to>
                                        <p:strVal val="visible"/>
                                      </p:to>
                                    </p:set>
                                    <p:animEffect transition="in" filter="fade">
                                      <p:cBhvr>
                                        <p:cTn id="14" dur="1000"/>
                                        <p:tgtEl>
                                          <p:spTgt spid="39939">
                                            <p:txEl>
                                              <p:pRg st="5" end="5"/>
                                            </p:txEl>
                                          </p:spTgt>
                                        </p:tgtEl>
                                      </p:cBhvr>
                                    </p:animEffect>
                                    <p:anim calcmode="lin" valueType="num">
                                      <p:cBhvr>
                                        <p:cTn id="15"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939">
                                            <p:txEl>
                                              <p:pRg st="7" end="7"/>
                                            </p:txEl>
                                          </p:spTgt>
                                        </p:tgtEl>
                                        <p:attrNameLst>
                                          <p:attrName>style.visibility</p:attrName>
                                        </p:attrNameLst>
                                      </p:cBhvr>
                                      <p:to>
                                        <p:strVal val="visible"/>
                                      </p:to>
                                    </p:set>
                                    <p:animEffect transition="in" filter="fade">
                                      <p:cBhvr>
                                        <p:cTn id="21" dur="1000"/>
                                        <p:tgtEl>
                                          <p:spTgt spid="39939">
                                            <p:txEl>
                                              <p:pRg st="7" end="7"/>
                                            </p:txEl>
                                          </p:spTgt>
                                        </p:tgtEl>
                                      </p:cBhvr>
                                    </p:animEffect>
                                    <p:anim calcmode="lin" valueType="num">
                                      <p:cBhvr>
                                        <p:cTn id="22" dur="10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DB16-F8F8-4944-A8E1-FE385982453D}"/>
              </a:ext>
            </a:extLst>
          </p:cNvPr>
          <p:cNvSpPr>
            <a:spLocks noGrp="1"/>
          </p:cNvSpPr>
          <p:nvPr>
            <p:ph type="title"/>
          </p:nvPr>
        </p:nvSpPr>
        <p:spPr/>
        <p:txBody>
          <a:bodyPr/>
          <a:lstStyle/>
          <a:p>
            <a:r>
              <a:rPr lang="en-GB" dirty="0">
                <a:solidFill>
                  <a:srgbClr val="FF00FF"/>
                </a:solidFill>
              </a:rPr>
              <a:t>Definitions of Empowerment</a:t>
            </a:r>
          </a:p>
        </p:txBody>
      </p:sp>
      <p:sp>
        <p:nvSpPr>
          <p:cNvPr id="3" name="Content Placeholder 2">
            <a:extLst>
              <a:ext uri="{FF2B5EF4-FFF2-40B4-BE49-F238E27FC236}">
                <a16:creationId xmlns:a16="http://schemas.microsoft.com/office/drawing/2014/main" id="{24CBB7EC-B18B-4B90-91CE-8727097272A0}"/>
              </a:ext>
            </a:extLst>
          </p:cNvPr>
          <p:cNvSpPr>
            <a:spLocks noGrp="1"/>
          </p:cNvSpPr>
          <p:nvPr>
            <p:ph idx="1"/>
          </p:nvPr>
        </p:nvSpPr>
        <p:spPr/>
        <p:txBody>
          <a:bodyPr/>
          <a:lstStyle/>
          <a:p>
            <a:pPr>
              <a:buClr>
                <a:srgbClr val="7030A0"/>
              </a:buClr>
              <a:buFont typeface="Arial" panose="020B0604020202020204" pitchFamily="34" charset="0"/>
              <a:buChar char="•"/>
            </a:pPr>
            <a:r>
              <a:rPr lang="en-GB" b="1" dirty="0">
                <a:solidFill>
                  <a:srgbClr val="FF00FF"/>
                </a:solidFill>
              </a:rPr>
              <a:t>The giving or delegation of power or authority</a:t>
            </a:r>
          </a:p>
          <a:p>
            <a:pPr>
              <a:buClr>
                <a:srgbClr val="7030A0"/>
              </a:buClr>
              <a:buFont typeface="Arial" panose="020B0604020202020204" pitchFamily="34" charset="0"/>
              <a:buChar char="•"/>
            </a:pPr>
            <a:endParaRPr lang="en-GB" b="1" dirty="0">
              <a:solidFill>
                <a:srgbClr val="FF00FF"/>
              </a:solidFill>
            </a:endParaRPr>
          </a:p>
          <a:p>
            <a:pPr>
              <a:buClr>
                <a:srgbClr val="7030A0"/>
              </a:buClr>
              <a:buFont typeface="Arial" panose="020B0604020202020204" pitchFamily="34" charset="0"/>
              <a:buChar char="•"/>
            </a:pPr>
            <a:r>
              <a:rPr lang="en-GB" b="1" dirty="0">
                <a:solidFill>
                  <a:srgbClr val="FF00FF"/>
                </a:solidFill>
              </a:rPr>
              <a:t>The process of becoming stronger and more confident, especially in controlling one's life and claiming one's rights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84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GB" altLang="en-US" dirty="0">
                <a:solidFill>
                  <a:srgbClr val="FF00FF"/>
                </a:solidFill>
              </a:rPr>
              <a:t>The Empowered School System</a:t>
            </a:r>
            <a:endParaRPr lang="en-US" altLang="en-US" dirty="0">
              <a:solidFill>
                <a:srgbClr val="FF00FF"/>
              </a:solidFill>
            </a:endParaRPr>
          </a:p>
        </p:txBody>
      </p:sp>
      <p:sp>
        <p:nvSpPr>
          <p:cNvPr id="39939" name="Rectangle 3"/>
          <p:cNvSpPr>
            <a:spLocks noGrp="1" noChangeArrowheads="1"/>
          </p:cNvSpPr>
          <p:nvPr>
            <p:ph type="body" idx="1"/>
          </p:nvPr>
        </p:nvSpPr>
        <p:spPr>
          <a:xfrm>
            <a:off x="467544" y="1340768"/>
            <a:ext cx="7924800" cy="4419600"/>
          </a:xfrm>
        </p:spPr>
        <p:txBody>
          <a:bodyPr/>
          <a:lstStyle/>
          <a:p>
            <a:pPr marL="0" indent="0" eaLnBrk="1" hangingPunct="1">
              <a:buNone/>
            </a:pPr>
            <a:endParaRPr lang="en-GB" altLang="en-US" sz="2400" dirty="0"/>
          </a:p>
          <a:p>
            <a:pPr marL="0" indent="0" eaLnBrk="1" hangingPunct="1">
              <a:buNone/>
            </a:pPr>
            <a:r>
              <a:rPr lang="en-GB" altLang="en-US" sz="2400" dirty="0"/>
              <a:t>     </a:t>
            </a:r>
          </a:p>
        </p:txBody>
      </p:sp>
      <p:pic>
        <p:nvPicPr>
          <p:cNvPr id="3" name="Picture 2" descr="A picture containing food&#10;&#10;Description automatically generated">
            <a:extLst>
              <a:ext uri="{FF2B5EF4-FFF2-40B4-BE49-F238E27FC236}">
                <a16:creationId xmlns:a16="http://schemas.microsoft.com/office/drawing/2014/main" id="{CD8DB218-2B14-4286-97CE-87C5E4515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523"/>
            <a:ext cx="5294287" cy="5311994"/>
          </a:xfrm>
          <a:prstGeom prst="rect">
            <a:avLst/>
          </a:prstGeom>
        </p:spPr>
      </p:pic>
      <p:sp>
        <p:nvSpPr>
          <p:cNvPr id="5" name="TextBox 4">
            <a:extLst>
              <a:ext uri="{FF2B5EF4-FFF2-40B4-BE49-F238E27FC236}">
                <a16:creationId xmlns:a16="http://schemas.microsoft.com/office/drawing/2014/main" id="{22A6A181-BF00-40A7-8738-6F9751CE559E}"/>
              </a:ext>
            </a:extLst>
          </p:cNvPr>
          <p:cNvSpPr txBox="1"/>
          <p:nvPr/>
        </p:nvSpPr>
        <p:spPr>
          <a:xfrm>
            <a:off x="5397623" y="1455975"/>
            <a:ext cx="3278833" cy="3785652"/>
          </a:xfrm>
          <a:prstGeom prst="rect">
            <a:avLst/>
          </a:prstGeom>
          <a:noFill/>
        </p:spPr>
        <p:txBody>
          <a:bodyPr wrap="square" rtlCol="0">
            <a:spAutoFit/>
          </a:bodyPr>
          <a:lstStyle/>
          <a:p>
            <a:endParaRPr lang="en-GB" sz="2000" i="1" dirty="0"/>
          </a:p>
          <a:p>
            <a:r>
              <a:rPr lang="en-GB" sz="2200" b="1" i="1" dirty="0">
                <a:solidFill>
                  <a:srgbClr val="7030A0"/>
                </a:solidFill>
              </a:rPr>
              <a:t>An </a:t>
            </a:r>
            <a:r>
              <a:rPr lang="en-GB" sz="2200" b="1" i="1" dirty="0">
                <a:solidFill>
                  <a:srgbClr val="FF00FF"/>
                </a:solidFill>
              </a:rPr>
              <a:t>empowered </a:t>
            </a:r>
            <a:r>
              <a:rPr lang="en-GB" sz="2200" b="1" dirty="0">
                <a:solidFill>
                  <a:srgbClr val="FF00FF"/>
                </a:solidFill>
              </a:rPr>
              <a:t>system </a:t>
            </a:r>
            <a:r>
              <a:rPr lang="en-GB" sz="2200" b="1" dirty="0">
                <a:solidFill>
                  <a:srgbClr val="7030A0"/>
                </a:solidFill>
              </a:rPr>
              <a:t>expects, and creates, the conditions for all to work within a </a:t>
            </a:r>
            <a:r>
              <a:rPr lang="en-GB" sz="2200" b="1" dirty="0">
                <a:solidFill>
                  <a:srgbClr val="FF00FF"/>
                </a:solidFill>
              </a:rPr>
              <a:t>culture of collaboration and collegiality </a:t>
            </a:r>
            <a:r>
              <a:rPr lang="en-GB" sz="2200" b="1" dirty="0">
                <a:solidFill>
                  <a:srgbClr val="7030A0"/>
                </a:solidFill>
              </a:rPr>
              <a:t>with learners, parents,</a:t>
            </a:r>
            <a:r>
              <a:rPr lang="en-GB" sz="2200" b="1" dirty="0">
                <a:solidFill>
                  <a:srgbClr val="FF00FF"/>
                </a:solidFill>
              </a:rPr>
              <a:t> colleagues </a:t>
            </a:r>
            <a:r>
              <a:rPr lang="en-GB" sz="2200" b="1" dirty="0">
                <a:solidFill>
                  <a:srgbClr val="7030A0"/>
                </a:solidFill>
              </a:rPr>
              <a:t>and multi-agency partners. </a:t>
            </a:r>
          </a:p>
        </p:txBody>
      </p:sp>
    </p:spTree>
    <p:extLst>
      <p:ext uri="{BB962C8B-B14F-4D97-AF65-F5344CB8AC3E}">
        <p14:creationId xmlns:p14="http://schemas.microsoft.com/office/powerpoint/2010/main" val="34717546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GB" altLang="en-US" dirty="0">
                <a:solidFill>
                  <a:srgbClr val="FF00FF"/>
                </a:solidFill>
              </a:rPr>
              <a:t>Supporters</a:t>
            </a:r>
            <a:endParaRPr lang="en-US" altLang="en-US" dirty="0">
              <a:solidFill>
                <a:srgbClr val="FF00FF"/>
              </a:solidFill>
            </a:endParaRPr>
          </a:p>
        </p:txBody>
      </p:sp>
      <p:sp>
        <p:nvSpPr>
          <p:cNvPr id="39939" name="Rectangle 3"/>
          <p:cNvSpPr>
            <a:spLocks noGrp="1" noChangeArrowheads="1"/>
          </p:cNvSpPr>
          <p:nvPr>
            <p:ph type="body" idx="1"/>
          </p:nvPr>
        </p:nvSpPr>
        <p:spPr>
          <a:xfrm>
            <a:off x="467544" y="1340768"/>
            <a:ext cx="7924800" cy="4419600"/>
          </a:xfrm>
        </p:spPr>
        <p:txBody>
          <a:bodyPr/>
          <a:lstStyle/>
          <a:p>
            <a:pPr marL="0" indent="0" eaLnBrk="1" hangingPunct="1">
              <a:buNone/>
            </a:pPr>
            <a:endParaRPr lang="en-GB" altLang="en-US" sz="2400" dirty="0"/>
          </a:p>
          <a:p>
            <a:pPr marL="0" indent="0" eaLnBrk="1" hangingPunct="1">
              <a:buNone/>
            </a:pPr>
            <a:r>
              <a:rPr lang="en-GB" altLang="en-US" sz="2400" dirty="0"/>
              <a:t>     </a:t>
            </a:r>
          </a:p>
        </p:txBody>
      </p:sp>
      <p:sp>
        <p:nvSpPr>
          <p:cNvPr id="5" name="TextBox 4">
            <a:extLst>
              <a:ext uri="{FF2B5EF4-FFF2-40B4-BE49-F238E27FC236}">
                <a16:creationId xmlns:a16="http://schemas.microsoft.com/office/drawing/2014/main" id="{22A6A181-BF00-40A7-8738-6F9751CE559E}"/>
              </a:ext>
            </a:extLst>
          </p:cNvPr>
          <p:cNvSpPr txBox="1"/>
          <p:nvPr/>
        </p:nvSpPr>
        <p:spPr>
          <a:xfrm>
            <a:off x="368135" y="1455975"/>
            <a:ext cx="8308322" cy="4401205"/>
          </a:xfrm>
          <a:prstGeom prst="rect">
            <a:avLst/>
          </a:prstGeom>
          <a:noFill/>
        </p:spPr>
        <p:txBody>
          <a:bodyPr wrap="square" rtlCol="0">
            <a:spAutoFit/>
          </a:bodyPr>
          <a:lstStyle/>
          <a:p>
            <a:r>
              <a:rPr lang="en-GB" sz="2000" b="1" dirty="0">
                <a:solidFill>
                  <a:srgbClr val="7030A0"/>
                </a:solidFill>
              </a:rPr>
              <a:t>The Empowered School System is endorsed by:</a:t>
            </a:r>
          </a:p>
          <a:p>
            <a:endParaRPr lang="en-GB" sz="2000" dirty="0">
              <a:solidFill>
                <a:srgbClr val="7030A0"/>
              </a:solidFill>
            </a:endParaRPr>
          </a:p>
          <a:p>
            <a:pPr marL="712788" indent="-177800"/>
            <a:r>
              <a:rPr lang="en-GB" sz="2000" dirty="0">
                <a:solidFill>
                  <a:srgbClr val="7030A0"/>
                </a:solidFill>
              </a:rPr>
              <a:t>Association of Directors of Education in Scotland </a:t>
            </a:r>
            <a:r>
              <a:rPr lang="en-GB" sz="2000" dirty="0">
                <a:solidFill>
                  <a:srgbClr val="FF00FF"/>
                </a:solidFill>
              </a:rPr>
              <a:t>(ADES)</a:t>
            </a:r>
          </a:p>
          <a:p>
            <a:pPr marL="712788" indent="-177800"/>
            <a:r>
              <a:rPr lang="en-GB" sz="2000" dirty="0">
                <a:solidFill>
                  <a:srgbClr val="7030A0"/>
                </a:solidFill>
              </a:rPr>
              <a:t>Association of Headteachers and Deputes in Scotland </a:t>
            </a:r>
            <a:r>
              <a:rPr lang="en-GB" sz="2000" dirty="0">
                <a:solidFill>
                  <a:srgbClr val="FF00FF"/>
                </a:solidFill>
              </a:rPr>
              <a:t>(AHDS)</a:t>
            </a:r>
          </a:p>
          <a:p>
            <a:pPr marL="712788" indent="-177800"/>
            <a:r>
              <a:rPr lang="en-GB" sz="2000" dirty="0">
                <a:solidFill>
                  <a:srgbClr val="7030A0"/>
                </a:solidFill>
              </a:rPr>
              <a:t>Convention of Scottish Local Authorities </a:t>
            </a:r>
            <a:r>
              <a:rPr lang="en-GB" sz="2000" dirty="0">
                <a:solidFill>
                  <a:srgbClr val="FF00FF"/>
                </a:solidFill>
              </a:rPr>
              <a:t>(COSLA)</a:t>
            </a:r>
          </a:p>
          <a:p>
            <a:pPr marL="712788" indent="-177800"/>
            <a:r>
              <a:rPr lang="en-GB" sz="2000" dirty="0">
                <a:solidFill>
                  <a:srgbClr val="7030A0"/>
                </a:solidFill>
              </a:rPr>
              <a:t>Education Scotland </a:t>
            </a:r>
            <a:r>
              <a:rPr lang="en-GB" sz="2000" dirty="0">
                <a:solidFill>
                  <a:srgbClr val="FF00FF"/>
                </a:solidFill>
              </a:rPr>
              <a:t>(ES)</a:t>
            </a:r>
          </a:p>
          <a:p>
            <a:pPr marL="712788" indent="-177800"/>
            <a:r>
              <a:rPr lang="en-GB" sz="2000" dirty="0">
                <a:solidFill>
                  <a:srgbClr val="7030A0"/>
                </a:solidFill>
              </a:rPr>
              <a:t>Educational Institute of Scotland (EIS)</a:t>
            </a:r>
          </a:p>
          <a:p>
            <a:pPr marL="712788" indent="-177800"/>
            <a:r>
              <a:rPr lang="en-GB" sz="2000" dirty="0">
                <a:solidFill>
                  <a:srgbClr val="7030A0"/>
                </a:solidFill>
              </a:rPr>
              <a:t>General Teaching Council for Scotland </a:t>
            </a:r>
            <a:r>
              <a:rPr lang="en-GB" sz="2000" dirty="0">
                <a:solidFill>
                  <a:srgbClr val="FF00FF"/>
                </a:solidFill>
              </a:rPr>
              <a:t>(GTCS)</a:t>
            </a:r>
          </a:p>
          <a:p>
            <a:pPr marL="712788" indent="-177800"/>
            <a:r>
              <a:rPr lang="en-GB" sz="2000" dirty="0">
                <a:solidFill>
                  <a:srgbClr val="7030A0"/>
                </a:solidFill>
              </a:rPr>
              <a:t>National Parent Forum Of Scotland (NPFS)</a:t>
            </a:r>
          </a:p>
          <a:p>
            <a:pPr marL="712788" indent="-177800"/>
            <a:r>
              <a:rPr lang="en-GB" sz="2000" dirty="0">
                <a:solidFill>
                  <a:srgbClr val="7030A0"/>
                </a:solidFill>
              </a:rPr>
              <a:t>Scottish Government </a:t>
            </a:r>
            <a:r>
              <a:rPr lang="en-GB" sz="2000" dirty="0">
                <a:solidFill>
                  <a:srgbClr val="FF00FF"/>
                </a:solidFill>
              </a:rPr>
              <a:t>(SG)</a:t>
            </a:r>
          </a:p>
          <a:p>
            <a:pPr marL="712788" indent="-177800"/>
            <a:r>
              <a:rPr lang="en-GB" sz="2000" dirty="0">
                <a:solidFill>
                  <a:srgbClr val="7030A0"/>
                </a:solidFill>
              </a:rPr>
              <a:t>School Leaders Scotland </a:t>
            </a:r>
            <a:r>
              <a:rPr lang="en-GB" sz="2000" dirty="0">
                <a:solidFill>
                  <a:srgbClr val="FF00FF"/>
                </a:solidFill>
              </a:rPr>
              <a:t>(SLS)</a:t>
            </a:r>
          </a:p>
          <a:p>
            <a:pPr marL="712788" indent="-177800"/>
            <a:r>
              <a:rPr lang="en-GB" sz="2000" dirty="0">
                <a:solidFill>
                  <a:srgbClr val="7030A0"/>
                </a:solidFill>
              </a:rPr>
              <a:t>Society of Local Authority Chief Executives </a:t>
            </a:r>
            <a:r>
              <a:rPr lang="en-GB" sz="2000" dirty="0">
                <a:solidFill>
                  <a:srgbClr val="FF00FF"/>
                </a:solidFill>
              </a:rPr>
              <a:t>(SOLACE) </a:t>
            </a:r>
          </a:p>
          <a:p>
            <a:pPr marL="273050" indent="-273050"/>
            <a:endParaRPr lang="en-GB" sz="2000" dirty="0">
              <a:solidFill>
                <a:srgbClr val="7030A0"/>
              </a:solidFill>
            </a:endParaRPr>
          </a:p>
          <a:p>
            <a:pPr marL="273050" indent="-273050"/>
            <a:endParaRPr lang="en-GB" sz="2000" dirty="0"/>
          </a:p>
        </p:txBody>
      </p:sp>
      <p:sp>
        <p:nvSpPr>
          <p:cNvPr id="2" name="Rectangle 1">
            <a:extLst>
              <a:ext uri="{FF2B5EF4-FFF2-40B4-BE49-F238E27FC236}">
                <a16:creationId xmlns:a16="http://schemas.microsoft.com/office/drawing/2014/main" id="{51476018-73F0-4D37-9A50-8C3BA8397AF3}"/>
              </a:ext>
            </a:extLst>
          </p:cNvPr>
          <p:cNvSpPr/>
          <p:nvPr/>
        </p:nvSpPr>
        <p:spPr>
          <a:xfrm>
            <a:off x="3849713" y="6303356"/>
            <a:ext cx="5294287" cy="261610"/>
          </a:xfrm>
          <a:prstGeom prst="rect">
            <a:avLst/>
          </a:prstGeom>
        </p:spPr>
        <p:txBody>
          <a:bodyPr wrap="square">
            <a:spAutoFit/>
          </a:bodyPr>
          <a:lstStyle/>
          <a:p>
            <a:r>
              <a:rPr lang="en-GB" sz="1100" dirty="0">
                <a:hlinkClick r:id="rId3">
                  <a:extLst>
                    <a:ext uri="{A12FA001-AC4F-418D-AE19-62706E023703}">
                      <ahyp:hlinkClr xmlns:ahyp="http://schemas.microsoft.com/office/drawing/2018/hyperlinkcolor" val="tx"/>
                    </a:ext>
                  </a:extLst>
                </a:hlinkClick>
              </a:rPr>
              <a:t>https://education.gov.scot/improvement/learning-resources/an-empowered-system</a:t>
            </a:r>
            <a:endParaRPr lang="en-GB" sz="1100" dirty="0"/>
          </a:p>
        </p:txBody>
      </p:sp>
    </p:spTree>
    <p:extLst>
      <p:ext uri="{BB962C8B-B14F-4D97-AF65-F5344CB8AC3E}">
        <p14:creationId xmlns:p14="http://schemas.microsoft.com/office/powerpoint/2010/main" val="3255373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dirty="0">
                <a:solidFill>
                  <a:srgbClr val="FF00FF"/>
                </a:solidFill>
              </a:rPr>
              <a:t>School Leaders, Teachers and Practitioners</a:t>
            </a:r>
            <a:endParaRPr lang="en-US" altLang="en-US" dirty="0">
              <a:solidFill>
                <a:srgbClr val="FF00FF"/>
              </a:solidFill>
            </a:endParaRPr>
          </a:p>
        </p:txBody>
      </p:sp>
      <p:sp>
        <p:nvSpPr>
          <p:cNvPr id="39939" name="Rectangle 3"/>
          <p:cNvSpPr>
            <a:spLocks noGrp="1" noChangeArrowheads="1"/>
          </p:cNvSpPr>
          <p:nvPr>
            <p:ph type="body" idx="1"/>
          </p:nvPr>
        </p:nvSpPr>
        <p:spPr>
          <a:xfrm>
            <a:off x="467544" y="1340768"/>
            <a:ext cx="7924800" cy="4133757"/>
          </a:xfrm>
        </p:spPr>
        <p:txBody>
          <a:bodyPr/>
          <a:lstStyle/>
          <a:p>
            <a:pPr marL="0" indent="0" eaLnBrk="1" hangingPunct="1">
              <a:buNone/>
            </a:pPr>
            <a:endParaRPr lang="en-GB" altLang="en-US" sz="2200" i="1" dirty="0"/>
          </a:p>
          <a:p>
            <a:pPr marL="0" indent="0" eaLnBrk="1" hangingPunct="1">
              <a:buNone/>
            </a:pPr>
            <a:r>
              <a:rPr lang="en-GB" altLang="en-US" sz="2400" b="1" dirty="0">
                <a:solidFill>
                  <a:srgbClr val="7030A0"/>
                </a:solidFill>
                <a:latin typeface="Arial" panose="020B0604020202020204" pitchFamily="34" charset="0"/>
                <a:cs typeface="Arial" panose="020B0604020202020204" pitchFamily="34" charset="0"/>
              </a:rPr>
              <a:t>“In an empowered system, headteachers should be </a:t>
            </a:r>
            <a:r>
              <a:rPr lang="en-GB" altLang="en-US" sz="2400" b="1" dirty="0">
                <a:solidFill>
                  <a:srgbClr val="FF00FF"/>
                </a:solidFill>
                <a:latin typeface="Arial" panose="020B0604020202020204" pitchFamily="34" charset="0"/>
                <a:cs typeface="Arial" panose="020B0604020202020204" pitchFamily="34" charset="0"/>
              </a:rPr>
              <a:t>collaborative and collegiate,</a:t>
            </a:r>
            <a:r>
              <a:rPr lang="en-GB" altLang="en-US" sz="2400" b="1" dirty="0">
                <a:latin typeface="Arial" panose="020B0604020202020204" pitchFamily="34" charset="0"/>
                <a:cs typeface="Arial" panose="020B0604020202020204" pitchFamily="34" charset="0"/>
              </a:rPr>
              <a:t> </a:t>
            </a:r>
            <a:r>
              <a:rPr lang="en-GB" altLang="en-US" sz="2400" b="1" dirty="0">
                <a:solidFill>
                  <a:srgbClr val="FF00FF"/>
                </a:solidFill>
                <a:latin typeface="Arial" panose="020B0604020202020204" pitchFamily="34" charset="0"/>
                <a:cs typeface="Arial" panose="020B0604020202020204" pitchFamily="34" charset="0"/>
              </a:rPr>
              <a:t>enabling staff to lead,</a:t>
            </a:r>
            <a:r>
              <a:rPr lang="en-GB" altLang="en-US" sz="2400" b="1" dirty="0">
                <a:solidFill>
                  <a:srgbClr val="7030A0"/>
                </a:solidFill>
                <a:latin typeface="Arial" panose="020B0604020202020204" pitchFamily="34" charset="0"/>
                <a:cs typeface="Arial" panose="020B0604020202020204" pitchFamily="34" charset="0"/>
              </a:rPr>
              <a:t> </a:t>
            </a:r>
            <a:r>
              <a:rPr lang="en-GB" altLang="en-US" sz="2400" b="1" dirty="0">
                <a:solidFill>
                  <a:srgbClr val="FF00FF"/>
                </a:solidFill>
                <a:latin typeface="Arial" panose="020B0604020202020204" pitchFamily="34" charset="0"/>
                <a:cs typeface="Arial" panose="020B0604020202020204" pitchFamily="34" charset="0"/>
              </a:rPr>
              <a:t>co-creating a supportive and empowered culture</a:t>
            </a:r>
            <a:r>
              <a:rPr lang="en-GB" altLang="en-US" sz="2400" b="1" dirty="0">
                <a:latin typeface="Arial" panose="020B0604020202020204" pitchFamily="34" charset="0"/>
                <a:cs typeface="Arial" panose="020B0604020202020204" pitchFamily="34" charset="0"/>
              </a:rPr>
              <a:t>.”</a:t>
            </a:r>
          </a:p>
          <a:p>
            <a:pPr marL="0" indent="0" eaLnBrk="1" hangingPunct="1">
              <a:buNone/>
            </a:pPr>
            <a:endParaRPr lang="en-GB" altLang="en-US" sz="2400" b="1" i="1" dirty="0">
              <a:latin typeface="Arial" panose="020B0604020202020204" pitchFamily="34" charset="0"/>
              <a:cs typeface="Arial" panose="020B0604020202020204" pitchFamily="34" charset="0"/>
            </a:endParaRPr>
          </a:p>
          <a:p>
            <a:pPr marL="0" indent="0" eaLnBrk="1" hangingPunct="1">
              <a:buNone/>
            </a:pPr>
            <a:r>
              <a:rPr lang="en-GB" altLang="en-US" sz="2400" b="1" dirty="0">
                <a:solidFill>
                  <a:srgbClr val="7030A0"/>
                </a:solidFill>
                <a:latin typeface="Arial" panose="020B0604020202020204" pitchFamily="34" charset="0"/>
                <a:cs typeface="Arial" panose="020B0604020202020204" pitchFamily="34" charset="0"/>
              </a:rPr>
              <a:t>“A culture of empowerment enables teachers and practitioners to </a:t>
            </a:r>
            <a:r>
              <a:rPr lang="en-GB" altLang="en-US" sz="2400" b="1" dirty="0">
                <a:solidFill>
                  <a:srgbClr val="FF00FF"/>
                </a:solidFill>
                <a:latin typeface="Arial" panose="020B0604020202020204" pitchFamily="34" charset="0"/>
                <a:cs typeface="Arial" panose="020B0604020202020204" pitchFamily="34" charset="0"/>
              </a:rPr>
              <a:t>exercise control over workload </a:t>
            </a:r>
            <a:r>
              <a:rPr lang="en-GB" altLang="en-US" sz="2400" b="1" dirty="0">
                <a:latin typeface="Arial" panose="020B0604020202020204" pitchFamily="34" charset="0"/>
                <a:cs typeface="Arial" panose="020B0604020202020204" pitchFamily="34" charset="0"/>
              </a:rPr>
              <a:t>and have </a:t>
            </a:r>
            <a:r>
              <a:rPr lang="en-GB" altLang="en-US" sz="2400" b="1" dirty="0">
                <a:solidFill>
                  <a:srgbClr val="FF00FF"/>
                </a:solidFill>
                <a:latin typeface="Arial" panose="020B0604020202020204" pitchFamily="34" charset="0"/>
                <a:cs typeface="Arial" panose="020B0604020202020204" pitchFamily="34" charset="0"/>
              </a:rPr>
              <a:t>an effective voice in determining priorities</a:t>
            </a:r>
            <a:r>
              <a:rPr lang="en-GB" altLang="en-US" sz="2400" b="1" dirty="0">
                <a:latin typeface="Arial" panose="020B0604020202020204" pitchFamily="34" charset="0"/>
                <a:cs typeface="Arial" panose="020B0604020202020204" pitchFamily="34" charset="0"/>
              </a:rPr>
              <a:t> </a:t>
            </a:r>
            <a:r>
              <a:rPr lang="en-GB" altLang="en-US" sz="2400" b="1" dirty="0">
                <a:solidFill>
                  <a:srgbClr val="FF00FF"/>
                </a:solidFill>
                <a:latin typeface="Arial" panose="020B0604020202020204" pitchFamily="34" charset="0"/>
                <a:cs typeface="Arial" panose="020B0604020202020204" pitchFamily="34" charset="0"/>
              </a:rPr>
              <a:t>based on what makes the most difference for learners </a:t>
            </a:r>
            <a:r>
              <a:rPr lang="en-GB" altLang="en-US" sz="2400" b="1" dirty="0">
                <a:solidFill>
                  <a:srgbClr val="7030A0"/>
                </a:solidFill>
                <a:latin typeface="Arial" panose="020B0604020202020204" pitchFamily="34" charset="0"/>
                <a:cs typeface="Arial" panose="020B0604020202020204" pitchFamily="34" charset="0"/>
              </a:rPr>
              <a:t>in their context.”</a:t>
            </a:r>
          </a:p>
          <a:p>
            <a:pPr marL="0" indent="0" eaLnBrk="1" hangingPunct="1">
              <a:buNone/>
            </a:pPr>
            <a:endParaRPr lang="en-GB" altLang="en-US" sz="2200" i="1" dirty="0"/>
          </a:p>
          <a:p>
            <a:pPr marL="0" indent="0" eaLnBrk="1" hangingPunct="1">
              <a:buNone/>
            </a:pPr>
            <a:endParaRPr lang="en-GB" altLang="en-US" sz="2200" i="1" dirty="0"/>
          </a:p>
          <a:p>
            <a:pPr marL="0" indent="0" eaLnBrk="1" hangingPunct="1">
              <a:buNone/>
            </a:pPr>
            <a:endParaRPr lang="en-GB" altLang="en-US" sz="2200" dirty="0"/>
          </a:p>
        </p:txBody>
      </p:sp>
    </p:spTree>
    <p:extLst>
      <p:ext uri="{BB962C8B-B14F-4D97-AF65-F5344CB8AC3E}">
        <p14:creationId xmlns:p14="http://schemas.microsoft.com/office/powerpoint/2010/main" val="1926703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1000"/>
                                        <p:tgtEl>
                                          <p:spTgt spid="39939">
                                            <p:txEl>
                                              <p:pRg st="1" end="1"/>
                                            </p:txEl>
                                          </p:spTgt>
                                        </p:tgtEl>
                                      </p:cBhvr>
                                    </p:animEffect>
                                    <p:anim calcmode="lin" valueType="num">
                                      <p:cBhvr>
                                        <p:cTn id="8"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xEl>
                                              <p:pRg st="3" end="3"/>
                                            </p:txEl>
                                          </p:spTgt>
                                        </p:tgtEl>
                                        <p:attrNameLst>
                                          <p:attrName>style.visibility</p:attrName>
                                        </p:attrNameLst>
                                      </p:cBhvr>
                                      <p:to>
                                        <p:strVal val="visible"/>
                                      </p:to>
                                    </p:set>
                                    <p:animEffect transition="in" filter="fade">
                                      <p:cBhvr>
                                        <p:cTn id="14" dur="1000"/>
                                        <p:tgtEl>
                                          <p:spTgt spid="39939">
                                            <p:txEl>
                                              <p:pRg st="3" end="3"/>
                                            </p:txEl>
                                          </p:spTgt>
                                        </p:tgtEl>
                                      </p:cBhvr>
                                    </p:animEffect>
                                    <p:anim calcmode="lin" valueType="num">
                                      <p:cBhvr>
                                        <p:cTn id="15"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9C3DD4-5F3F-4CF8-BEC9-1D44CF04BACF}"/>
              </a:ext>
            </a:extLst>
          </p:cNvPr>
          <p:cNvSpPr>
            <a:spLocks noChangeArrowheads="1"/>
          </p:cNvSpPr>
          <p:nvPr/>
        </p:nvSpPr>
        <p:spPr bwMode="auto">
          <a:xfrm>
            <a:off x="1170461" y="2084455"/>
            <a:ext cx="58639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r>
              <a:rPr lang="en-GB" altLang="en-US" sz="1050" b="1" dirty="0">
                <a:latin typeface="Calibri" panose="020F0502020204030204" pitchFamily="34" charset="0"/>
                <a:ea typeface="Calibri" panose="020F0502020204030204" pitchFamily="34" charset="0"/>
                <a:cs typeface="Times New Roman" panose="02020603050405020304" pitchFamily="18" charset="0"/>
              </a:rPr>
              <a:t>Question 16 “Would you say your school/workplace…Is collegiate in practice?”</a:t>
            </a:r>
            <a:endParaRPr lang="en-US" altLang="en-US" sz="1050" dirty="0"/>
          </a:p>
        </p:txBody>
      </p:sp>
      <p:graphicFrame>
        <p:nvGraphicFramePr>
          <p:cNvPr id="4" name="Chart 3">
            <a:extLst>
              <a:ext uri="{FF2B5EF4-FFF2-40B4-BE49-F238E27FC236}">
                <a16:creationId xmlns:a16="http://schemas.microsoft.com/office/drawing/2014/main" id="{00000000-0008-0000-0F00-000002000000}"/>
              </a:ext>
            </a:extLst>
          </p:cNvPr>
          <p:cNvGraphicFramePr/>
          <p:nvPr>
            <p:extLst>
              <p:ext uri="{D42A27DB-BD31-4B8C-83A1-F6EECF244321}">
                <p14:modId xmlns:p14="http://schemas.microsoft.com/office/powerpoint/2010/main" val="310372001"/>
              </p:ext>
            </p:extLst>
          </p:nvPr>
        </p:nvGraphicFramePr>
        <p:xfrm>
          <a:off x="1" y="822961"/>
          <a:ext cx="4572000" cy="34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F00-000002000000}"/>
              </a:ext>
            </a:extLst>
          </p:cNvPr>
          <p:cNvGraphicFramePr/>
          <p:nvPr/>
        </p:nvGraphicFramePr>
        <p:xfrm>
          <a:off x="925280" y="2507948"/>
          <a:ext cx="6354267" cy="291710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F37EEAE-B073-4CB6-B1B2-21A881FBA8D6}"/>
              </a:ext>
            </a:extLst>
          </p:cNvPr>
          <p:cNvSpPr txBox="1"/>
          <p:nvPr/>
        </p:nvSpPr>
        <p:spPr>
          <a:xfrm>
            <a:off x="2688324" y="1432945"/>
            <a:ext cx="3160683" cy="461665"/>
          </a:xfrm>
          <a:prstGeom prst="rect">
            <a:avLst/>
          </a:prstGeom>
          <a:noFill/>
        </p:spPr>
        <p:txBody>
          <a:bodyPr wrap="square" rtlCol="0">
            <a:spAutoFit/>
          </a:bodyPr>
          <a:lstStyle/>
          <a:p>
            <a:r>
              <a:rPr lang="en-GB" sz="2400" dirty="0">
                <a:solidFill>
                  <a:srgbClr val="FF00FF"/>
                </a:solidFill>
              </a:rPr>
              <a:t>Member Survey 2018</a:t>
            </a:r>
            <a:endParaRPr lang="en-US" sz="2400" dirty="0">
              <a:solidFill>
                <a:srgbClr val="FF00FF"/>
              </a:solidFill>
            </a:endParaRPr>
          </a:p>
        </p:txBody>
      </p:sp>
    </p:spTree>
    <p:extLst>
      <p:ext uri="{BB962C8B-B14F-4D97-AF65-F5344CB8AC3E}">
        <p14:creationId xmlns:p14="http://schemas.microsoft.com/office/powerpoint/2010/main" val="297418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8C3690-D992-4534-B9D6-C0BFB940979A}"/>
              </a:ext>
            </a:extLst>
          </p:cNvPr>
          <p:cNvSpPr txBox="1"/>
          <p:nvPr/>
        </p:nvSpPr>
        <p:spPr>
          <a:xfrm>
            <a:off x="1053223" y="2076886"/>
            <a:ext cx="6785509" cy="415498"/>
          </a:xfrm>
          <a:prstGeom prst="rect">
            <a:avLst/>
          </a:prstGeom>
          <a:noFill/>
        </p:spPr>
        <p:txBody>
          <a:bodyPr wrap="square" rtlCol="0">
            <a:spAutoFit/>
          </a:bodyPr>
          <a:lstStyle/>
          <a:p>
            <a:r>
              <a:rPr lang="en-GB" sz="1050" b="1" dirty="0"/>
              <a:t>Question 16: “Would you say your school/workplace…Is collegiate in practice?” primary school  responses</a:t>
            </a:r>
            <a:endParaRPr lang="en-US" sz="1050" dirty="0"/>
          </a:p>
        </p:txBody>
      </p:sp>
      <p:sp>
        <p:nvSpPr>
          <p:cNvPr id="5" name="TextBox 4">
            <a:extLst>
              <a:ext uri="{FF2B5EF4-FFF2-40B4-BE49-F238E27FC236}">
                <a16:creationId xmlns:a16="http://schemas.microsoft.com/office/drawing/2014/main" id="{A25164BA-AD22-4898-9C9D-10090E3EBA85}"/>
              </a:ext>
            </a:extLst>
          </p:cNvPr>
          <p:cNvSpPr txBox="1"/>
          <p:nvPr/>
        </p:nvSpPr>
        <p:spPr>
          <a:xfrm>
            <a:off x="2749110" y="1462725"/>
            <a:ext cx="3129383" cy="461665"/>
          </a:xfrm>
          <a:prstGeom prst="rect">
            <a:avLst/>
          </a:prstGeom>
          <a:noFill/>
        </p:spPr>
        <p:txBody>
          <a:bodyPr wrap="none" rtlCol="0">
            <a:spAutoFit/>
          </a:bodyPr>
          <a:lstStyle/>
          <a:p>
            <a:r>
              <a:rPr lang="en-GB" sz="2400" dirty="0">
                <a:solidFill>
                  <a:srgbClr val="FF00FF"/>
                </a:solidFill>
              </a:rPr>
              <a:t>Member Survey 2018</a:t>
            </a:r>
            <a:endParaRPr lang="en-US" sz="2400" dirty="0">
              <a:solidFill>
                <a:srgbClr val="FF00FF"/>
              </a:solidFill>
            </a:endParaRPr>
          </a:p>
        </p:txBody>
      </p:sp>
      <p:graphicFrame>
        <p:nvGraphicFramePr>
          <p:cNvPr id="7" name="Chart 6">
            <a:extLst>
              <a:ext uri="{FF2B5EF4-FFF2-40B4-BE49-F238E27FC236}">
                <a16:creationId xmlns:a16="http://schemas.microsoft.com/office/drawing/2014/main" id="{00000000-0008-0000-0F00-000002000000}"/>
              </a:ext>
            </a:extLst>
          </p:cNvPr>
          <p:cNvGraphicFramePr/>
          <p:nvPr/>
        </p:nvGraphicFramePr>
        <p:xfrm>
          <a:off x="1001926" y="2381878"/>
          <a:ext cx="6273641" cy="3198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789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8C3690-D992-4534-B9D6-C0BFB940979A}"/>
              </a:ext>
            </a:extLst>
          </p:cNvPr>
          <p:cNvSpPr txBox="1"/>
          <p:nvPr/>
        </p:nvSpPr>
        <p:spPr>
          <a:xfrm>
            <a:off x="1053223" y="2076886"/>
            <a:ext cx="6785509" cy="415498"/>
          </a:xfrm>
          <a:prstGeom prst="rect">
            <a:avLst/>
          </a:prstGeom>
          <a:noFill/>
        </p:spPr>
        <p:txBody>
          <a:bodyPr wrap="square" rtlCol="0">
            <a:spAutoFit/>
          </a:bodyPr>
          <a:lstStyle/>
          <a:p>
            <a:r>
              <a:rPr lang="en-GB" sz="1050" b="1" dirty="0"/>
              <a:t>Question 16: “Would you say your school/workplace…Is collegiate in practice?” secondary school responses</a:t>
            </a:r>
            <a:endParaRPr lang="en-US" sz="1050" dirty="0"/>
          </a:p>
        </p:txBody>
      </p:sp>
      <p:sp>
        <p:nvSpPr>
          <p:cNvPr id="5" name="TextBox 4">
            <a:extLst>
              <a:ext uri="{FF2B5EF4-FFF2-40B4-BE49-F238E27FC236}">
                <a16:creationId xmlns:a16="http://schemas.microsoft.com/office/drawing/2014/main" id="{A25164BA-AD22-4898-9C9D-10090E3EBA85}"/>
              </a:ext>
            </a:extLst>
          </p:cNvPr>
          <p:cNvSpPr txBox="1"/>
          <p:nvPr/>
        </p:nvSpPr>
        <p:spPr>
          <a:xfrm>
            <a:off x="2774731" y="1032641"/>
            <a:ext cx="3137339" cy="769441"/>
          </a:xfrm>
          <a:prstGeom prst="rect">
            <a:avLst/>
          </a:prstGeom>
          <a:noFill/>
        </p:spPr>
        <p:txBody>
          <a:bodyPr wrap="square" rtlCol="0">
            <a:spAutoFit/>
          </a:bodyPr>
          <a:lstStyle/>
          <a:p>
            <a:endParaRPr lang="en-GB" sz="2000" dirty="0"/>
          </a:p>
          <a:p>
            <a:r>
              <a:rPr lang="en-GB" sz="2400" dirty="0">
                <a:solidFill>
                  <a:srgbClr val="FF00FF"/>
                </a:solidFill>
              </a:rPr>
              <a:t>Member Survey 2018</a:t>
            </a:r>
            <a:endParaRPr lang="en-US" sz="2400" dirty="0">
              <a:solidFill>
                <a:srgbClr val="FF00FF"/>
              </a:solidFill>
            </a:endParaRPr>
          </a:p>
        </p:txBody>
      </p:sp>
      <p:graphicFrame>
        <p:nvGraphicFramePr>
          <p:cNvPr id="6" name="Chart 5">
            <a:extLst>
              <a:ext uri="{FF2B5EF4-FFF2-40B4-BE49-F238E27FC236}">
                <a16:creationId xmlns:a16="http://schemas.microsoft.com/office/drawing/2014/main" id="{00000000-0008-0000-0F00-000002000000}"/>
              </a:ext>
            </a:extLst>
          </p:cNvPr>
          <p:cNvGraphicFramePr/>
          <p:nvPr/>
        </p:nvGraphicFramePr>
        <p:xfrm>
          <a:off x="952940" y="2460437"/>
          <a:ext cx="6483579" cy="3001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740498"/>
      </p:ext>
    </p:extLst>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EA017DE16C941B514EF739AF6BD7D" ma:contentTypeVersion="10" ma:contentTypeDescription="Create a new document." ma:contentTypeScope="" ma:versionID="774ad5009b0b35b6dd2eefd81361a0ac">
  <xsd:schema xmlns:xsd="http://www.w3.org/2001/XMLSchema" xmlns:xs="http://www.w3.org/2001/XMLSchema" xmlns:p="http://schemas.microsoft.com/office/2006/metadata/properties" xmlns:ns3="06685a04-04fb-4e3a-b590-b99bbac14ad4" xmlns:ns4="7c74bf41-bff0-4366-a74d-4639ce1c6533" targetNamespace="http://schemas.microsoft.com/office/2006/metadata/properties" ma:root="true" ma:fieldsID="304801d661e087ceae7aeb946040f614" ns3:_="" ns4:_="">
    <xsd:import namespace="06685a04-04fb-4e3a-b590-b99bbac14ad4"/>
    <xsd:import namespace="7c74bf41-bff0-4366-a74d-4639ce1c65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85a04-04fb-4e3a-b590-b99bbac14a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74bf41-bff0-4366-a74d-4639ce1c653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D5BE8-4A4E-473A-BB9D-E6A9F5854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85a04-04fb-4e3a-b590-b99bbac14ad4"/>
    <ds:schemaRef ds:uri="7c74bf41-bff0-4366-a74d-4639ce1c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ECA00E-F592-4E69-BECB-22CB3F13B0B9}">
  <ds:schemaRefs>
    <ds:schemaRef ds:uri="06685a04-04fb-4e3a-b590-b99bbac14ad4"/>
    <ds:schemaRef ds:uri="http://purl.org/dc/elements/1.1/"/>
    <ds:schemaRef ds:uri="7c74bf41-bff0-4366-a74d-4639ce1c6533"/>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1769654-014F-4EE1-8D50-62B6D7518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3469</TotalTime>
  <Words>1584</Words>
  <Application>Microsoft Office PowerPoint</Application>
  <PresentationFormat>On-screen Show (4:3)</PresentationFormat>
  <Paragraphs>191</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Times New Roman</vt:lpstr>
      <vt:lpstr>Wingdings</vt:lpstr>
      <vt:lpstr>Radial</vt:lpstr>
      <vt:lpstr> EIS Learning in Leadership  </vt:lpstr>
      <vt:lpstr> Overview and Aims</vt:lpstr>
      <vt:lpstr>Definitions of Empowerment</vt:lpstr>
      <vt:lpstr>The Empowered School System</vt:lpstr>
      <vt:lpstr>Supporters</vt:lpstr>
      <vt:lpstr>School Leaders, Teachers and Practitioners</vt:lpstr>
      <vt:lpstr>PowerPoint Presentation</vt:lpstr>
      <vt:lpstr>PowerPoint Presentation</vt:lpstr>
      <vt:lpstr>PowerPoint Presentation</vt:lpstr>
      <vt:lpstr>  Definitions of teacher agency</vt:lpstr>
      <vt:lpstr>PowerPoint Presentation</vt:lpstr>
      <vt:lpstr>Adding it all up</vt:lpstr>
      <vt:lpstr>Task: Test the Power-o-meter</vt:lpstr>
      <vt:lpstr>Task: The Human Power-o-meter</vt:lpstr>
      <vt:lpstr>The EIS Vision</vt:lpstr>
      <vt:lpstr>Shifting the dial</vt:lpstr>
      <vt:lpstr>Task: Postcard Pledge </vt:lpstr>
    </vt:vector>
  </TitlesOfParts>
  <Company>EIS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TTTW WHOLE for LA Secs</dc:title>
  <dc:creator>David Belsey</dc:creator>
  <cp:lastModifiedBy>Andrea Bradley</cp:lastModifiedBy>
  <cp:revision>105</cp:revision>
  <cp:lastPrinted>2019-11-28T10:35:03Z</cp:lastPrinted>
  <dcterms:created xsi:type="dcterms:W3CDTF">2006-05-11T14:46:00Z</dcterms:created>
  <dcterms:modified xsi:type="dcterms:W3CDTF">2019-11-28T12:56:19Z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0x010100C4CEA017DE16C941B514EF739AF6BD7D</vt:lpwstr>
  </property>
</Properties>
</file>